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74"/>
  </p:notesMasterIdLst>
  <p:sldIdLst>
    <p:sldId id="260" r:id="rId4"/>
    <p:sldId id="258" r:id="rId5"/>
    <p:sldId id="266" r:id="rId6"/>
    <p:sldId id="267" r:id="rId7"/>
    <p:sldId id="264" r:id="rId8"/>
    <p:sldId id="268" r:id="rId9"/>
    <p:sldId id="269" r:id="rId10"/>
    <p:sldId id="265" r:id="rId11"/>
    <p:sldId id="270" r:id="rId12"/>
    <p:sldId id="261" r:id="rId13"/>
    <p:sldId id="263" r:id="rId14"/>
    <p:sldId id="262"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40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DDCB5-25FA-4B92-B367-716A99AF579F}" type="datetimeFigureOut">
              <a:rPr lang="en-US" smtClean="0"/>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2F0A7-4867-4D9B-9AE4-EB8AB32E533B}" type="slidenum">
              <a:rPr lang="en-US" smtClean="0"/>
              <a:t>‹#›</a:t>
            </a:fld>
            <a:endParaRPr lang="en-US"/>
          </a:p>
        </p:txBody>
      </p:sp>
    </p:spTree>
    <p:extLst>
      <p:ext uri="{BB962C8B-B14F-4D97-AF65-F5344CB8AC3E}">
        <p14:creationId xmlns:p14="http://schemas.microsoft.com/office/powerpoint/2010/main" val="102138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10/16/2015 1:14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3081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10/16/2015 1:14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250328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10/16/2015 1:14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45536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zh.wikipedia.org/w/index.php?title=%E5%8A%A0%E6%96%AF%E4%BB%96%E6%B2%B3&amp;action=edit&amp;redlink=1" TargetMode="External"/><Relationship Id="rId3" Type="http://schemas.openxmlformats.org/officeDocument/2006/relationships/hyperlink" Target="http://zh.wikipedia.org/wiki/%E8%8B%B1%E8%AF%AD" TargetMode="External"/><Relationship Id="rId7" Type="http://schemas.openxmlformats.org/officeDocument/2006/relationships/hyperlink" Target="http://zh.wikipedia.org/wiki/%E5%9C%A3%E6%AF%8D%E7%8E%9B%E5%88%A9%E4%BA%9A" TargetMode="External"/><Relationship Id="rId12" Type="http://schemas.openxmlformats.org/officeDocument/2006/relationships/hyperlink" Target="http://zh.wikipedia.org/wiki/%E5%BB%A2%E5%A2%9F" TargetMode="External"/><Relationship Id="rId2" Type="http://schemas.openxmlformats.org/officeDocument/2006/relationships/hyperlink" Target="http://zh.wikipedia.org/wiki/%E5%B8%8C%E8%85%8A%E8%AF%AD" TargetMode="External"/><Relationship Id="rId1" Type="http://schemas.openxmlformats.org/officeDocument/2006/relationships/slideLayout" Target="../slideLayouts/slideLayout4.xml"/><Relationship Id="rId6" Type="http://schemas.openxmlformats.org/officeDocument/2006/relationships/hyperlink" Target="http://zh.wikipedia.org/wiki/%E5%B0%8F%E4%BA%9A%E7%BB%86%E4%BA%9A" TargetMode="External"/><Relationship Id="rId11" Type="http://schemas.openxmlformats.org/officeDocument/2006/relationships/hyperlink" Target="http://zh.wikipedia.org/wiki/%E9%9B%85%E5%85%B8" TargetMode="External"/><Relationship Id="rId5" Type="http://schemas.openxmlformats.org/officeDocument/2006/relationships/hyperlink" Target="http://zh.wikipedia.org/wiki/%E5%8F%A4%E5%B8%8C%E8%85%8A%E4%BA%BA" TargetMode="External"/><Relationship Id="rId10" Type="http://schemas.openxmlformats.org/officeDocument/2006/relationships/hyperlink" Target="http://zh.wikipedia.org/wiki/%E5%9C%9F%E8%80%B3%E5%85%B6" TargetMode="External"/><Relationship Id="rId4" Type="http://schemas.openxmlformats.org/officeDocument/2006/relationships/hyperlink" Target="http://zh.wikipedia.org/wiki/%E5%9C%9F%E8%80%B3%E5%85%B6%E8%AF%AD" TargetMode="External"/><Relationship Id="rId9" Type="http://schemas.openxmlformats.org/officeDocument/2006/relationships/hyperlink" Target="http://zh.wikipedia.org/wiki/%E7%88%B1%E7%90%B4%E6%B5%B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zh.wikipedia.org/wiki/%E4%BA%9A%E5%BA%95%E7%B1%B3%E7%A5%9E%E5%BA%99" TargetMode="External"/><Relationship Id="rId2" Type="http://schemas.openxmlformats.org/officeDocument/2006/relationships/hyperlink" Target="http://zh.wikipedia.org/wiki/%E7%BD%97%E9%A9%AC%E5%85%B1%E5%92%8C%E5%9B%BD" TargetMode="External"/><Relationship Id="rId1" Type="http://schemas.openxmlformats.org/officeDocument/2006/relationships/slideLayout" Target="../slideLayouts/slideLayout4.xml"/><Relationship Id="rId4" Type="http://schemas.openxmlformats.org/officeDocument/2006/relationships/hyperlink" Target="http://zh.wikipedia.org/wiki/%E7%8B%84%E5%AE%89%E5%A8%9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30250" y="2743705"/>
            <a:ext cx="7681913" cy="1523495"/>
          </a:xfrm>
        </p:spPr>
        <p:txBody>
          <a:bodyPr/>
          <a:lstStyle/>
          <a:p>
            <a:pPr algn="ctr"/>
            <a:r>
              <a:rPr lang="zh-TW" altLang="en-US" dirty="0" smtClean="0"/>
              <a:t>以弗所書</a:t>
            </a:r>
            <a:endParaRPr lang="en-US" dirty="0"/>
          </a:p>
        </p:txBody>
      </p:sp>
    </p:spTree>
    <p:extLst>
      <p:ext uri="{BB962C8B-B14F-4D97-AF65-F5344CB8AC3E}">
        <p14:creationId xmlns:p14="http://schemas.microsoft.com/office/powerpoint/2010/main" val="17317697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zh-TW" altLang="en-US" dirty="0" smtClean="0"/>
              <a:t>提要</a:t>
            </a:r>
            <a:endParaRPr lang="en-US" dirty="0"/>
          </a:p>
        </p:txBody>
      </p:sp>
      <p:sp>
        <p:nvSpPr>
          <p:cNvPr id="7" name="Content Placeholder 6"/>
          <p:cNvSpPr>
            <a:spLocks noGrp="1"/>
          </p:cNvSpPr>
          <p:nvPr>
            <p:ph idx="1"/>
          </p:nvPr>
        </p:nvSpPr>
        <p:spPr>
          <a:xfrm>
            <a:off x="381000" y="1412875"/>
            <a:ext cx="8382000" cy="4136517"/>
          </a:xfrm>
        </p:spPr>
        <p:txBody>
          <a:bodyPr/>
          <a:lstStyle/>
          <a:p>
            <a:r>
              <a:rPr lang="zh-TW" altLang="en-US" sz="4800" dirty="0"/>
              <a:t>寫作時地</a:t>
            </a:r>
            <a:r>
              <a:rPr lang="zh-TW" altLang="en-US" sz="4800" dirty="0" smtClean="0"/>
              <a:t>：</a:t>
            </a:r>
            <a:endParaRPr lang="en-US" altLang="zh-TW" sz="4800" dirty="0" smtClean="0"/>
          </a:p>
          <a:p>
            <a:pPr marL="0" indent="0">
              <a:buNone/>
            </a:pPr>
            <a:r>
              <a:rPr lang="zh-TW" altLang="en-US" sz="4800" dirty="0" smtClean="0"/>
              <a:t>約</a:t>
            </a:r>
            <a:r>
              <a:rPr lang="zh-TW" altLang="en-US" sz="4800" dirty="0"/>
              <a:t>在主後</a:t>
            </a:r>
            <a:r>
              <a:rPr lang="en-US" altLang="zh-TW" sz="4800" dirty="0"/>
              <a:t>61</a:t>
            </a:r>
            <a:r>
              <a:rPr lang="zh-TW" altLang="en-US" sz="4800" dirty="0"/>
              <a:t>至</a:t>
            </a:r>
            <a:r>
              <a:rPr lang="en-US" altLang="zh-TW" sz="4800" dirty="0"/>
              <a:t>63</a:t>
            </a:r>
            <a:r>
              <a:rPr lang="zh-TW" altLang="en-US" sz="4800" dirty="0"/>
              <a:t>年間，寫於羅馬監</a:t>
            </a:r>
            <a:r>
              <a:rPr lang="zh-TW" altLang="en-US" sz="4800" dirty="0" smtClean="0"/>
              <a:t>獄；</a:t>
            </a:r>
            <a:r>
              <a:rPr lang="zh-TW" altLang="en-US" sz="4800" dirty="0"/>
              <a:t>與</a:t>
            </a:r>
            <a:r>
              <a:rPr lang="en-US" altLang="zh-TW" sz="4800" dirty="0"/>
              <a:t>《</a:t>
            </a:r>
            <a:r>
              <a:rPr lang="zh-TW" altLang="en-US" sz="4800" dirty="0"/>
              <a:t>腓利比書</a:t>
            </a:r>
            <a:r>
              <a:rPr lang="en-US" altLang="zh-TW" sz="4800" dirty="0"/>
              <a:t>》</a:t>
            </a:r>
            <a:r>
              <a:rPr lang="zh-TW" altLang="en-US" sz="4800" dirty="0"/>
              <a:t>、</a:t>
            </a:r>
            <a:r>
              <a:rPr lang="en-US" altLang="zh-TW" sz="4800" dirty="0"/>
              <a:t>《</a:t>
            </a:r>
            <a:r>
              <a:rPr lang="zh-TW" altLang="en-US" sz="4800" dirty="0"/>
              <a:t>歌羅西書</a:t>
            </a:r>
            <a:r>
              <a:rPr lang="en-US" altLang="zh-TW" sz="4800" dirty="0"/>
              <a:t>》</a:t>
            </a:r>
            <a:r>
              <a:rPr lang="zh-TW" altLang="en-US" sz="4800" dirty="0"/>
              <a:t>和</a:t>
            </a:r>
            <a:r>
              <a:rPr lang="en-US" altLang="zh-TW" sz="4800" dirty="0"/>
              <a:t>《</a:t>
            </a:r>
            <a:r>
              <a:rPr lang="zh-TW" altLang="en-US" sz="4800" dirty="0"/>
              <a:t>腓利門書</a:t>
            </a:r>
            <a:r>
              <a:rPr lang="en-US" altLang="zh-TW" sz="4800" dirty="0"/>
              <a:t>》</a:t>
            </a:r>
            <a:r>
              <a:rPr lang="zh-TW" altLang="en-US" sz="4800" dirty="0"/>
              <a:t>共稱</a:t>
            </a:r>
            <a:r>
              <a:rPr lang="en-US" altLang="zh-TW" sz="4800" dirty="0"/>
              <a:t>『</a:t>
            </a:r>
            <a:r>
              <a:rPr lang="zh-TW" altLang="en-US" sz="4800" dirty="0"/>
              <a:t>監獄書信</a:t>
            </a:r>
            <a:r>
              <a:rPr lang="en-US" altLang="zh-TW" sz="4800" dirty="0"/>
              <a:t>』</a:t>
            </a:r>
            <a:r>
              <a:rPr lang="zh-TW" altLang="en-US" sz="4800" dirty="0"/>
              <a:t>，打發推基古送信</a:t>
            </a:r>
            <a:endParaRPr lang="en-US" sz="4800" dirty="0"/>
          </a:p>
        </p:txBody>
      </p:sp>
    </p:spTree>
    <p:extLst>
      <p:ext uri="{BB962C8B-B14F-4D97-AF65-F5344CB8AC3E}">
        <p14:creationId xmlns:p14="http://schemas.microsoft.com/office/powerpoint/2010/main" val="26940790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228" y="152400"/>
            <a:ext cx="8996572" cy="6553200"/>
          </a:xfrm>
          <a:prstGeom prst="rect">
            <a:avLst/>
          </a:prstGeom>
        </p:spPr>
      </p:pic>
    </p:spTree>
    <p:extLst>
      <p:ext uri="{BB962C8B-B14F-4D97-AF65-F5344CB8AC3E}">
        <p14:creationId xmlns:p14="http://schemas.microsoft.com/office/powerpoint/2010/main" val="24850956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zh-TW" altLang="en-US" dirty="0" smtClean="0"/>
              <a:t>提要</a:t>
            </a:r>
            <a:endParaRPr lang="en-US" dirty="0"/>
          </a:p>
        </p:txBody>
      </p:sp>
      <p:sp>
        <p:nvSpPr>
          <p:cNvPr id="7" name="Content Placeholder 6"/>
          <p:cNvSpPr>
            <a:spLocks noGrp="1"/>
          </p:cNvSpPr>
          <p:nvPr>
            <p:ph idx="1"/>
          </p:nvPr>
        </p:nvSpPr>
        <p:spPr>
          <a:xfrm>
            <a:off x="381000" y="1295400"/>
            <a:ext cx="8382000" cy="4536627"/>
          </a:xfrm>
        </p:spPr>
        <p:txBody>
          <a:bodyPr/>
          <a:lstStyle/>
          <a:p>
            <a:r>
              <a:rPr lang="zh-TW" altLang="en-US" sz="4400" dirty="0"/>
              <a:t>寫書背景</a:t>
            </a:r>
          </a:p>
          <a:p>
            <a:pPr marL="0" indent="0">
              <a:buNone/>
            </a:pPr>
            <a:r>
              <a:rPr lang="zh-TW" altLang="en-US" sz="4400" dirty="0" smtClean="0"/>
              <a:t>當</a:t>
            </a:r>
            <a:r>
              <a:rPr lang="zh-TW" altLang="en-US" sz="4400" dirty="0"/>
              <a:t>時在小亞西亞省各地的教會，外邦人</a:t>
            </a:r>
            <a:r>
              <a:rPr lang="en-US" altLang="zh-TW" sz="4400" dirty="0"/>
              <a:t>(</a:t>
            </a:r>
            <a:r>
              <a:rPr lang="zh-TW" altLang="en-US" sz="4400" dirty="0"/>
              <a:t>非猶太人</a:t>
            </a:r>
            <a:r>
              <a:rPr lang="en-US" altLang="zh-TW" sz="4400" dirty="0"/>
              <a:t>)</a:t>
            </a:r>
            <a:r>
              <a:rPr lang="zh-TW" altLang="en-US" sz="4400" dirty="0"/>
              <a:t>基督徒日漸增多</a:t>
            </a:r>
            <a:r>
              <a:rPr lang="zh-TW" altLang="en-US" sz="4400" dirty="0" smtClean="0"/>
              <a:t>，</a:t>
            </a:r>
            <a:endParaRPr lang="en-US" altLang="zh-TW" sz="4400" dirty="0" smtClean="0"/>
          </a:p>
          <a:p>
            <a:pPr marL="0" indent="0">
              <a:buNone/>
            </a:pPr>
            <a:r>
              <a:rPr lang="zh-TW" altLang="en-US" sz="4400" dirty="0" smtClean="0"/>
              <a:t>保</a:t>
            </a:r>
            <a:r>
              <a:rPr lang="zh-TW" altLang="en-US" sz="4400" dirty="0"/>
              <a:t>羅</a:t>
            </a:r>
            <a:r>
              <a:rPr lang="zh-TW" altLang="en-US" sz="4400" dirty="0" smtClean="0"/>
              <a:t>把</a:t>
            </a:r>
            <a:r>
              <a:rPr lang="zh-TW" altLang="en-US" sz="4400" dirty="0"/>
              <a:t>他從神所領受的啟示</a:t>
            </a:r>
            <a:r>
              <a:rPr lang="zh-TW" altLang="en-US" sz="4400" dirty="0" smtClean="0"/>
              <a:t>，來解</a:t>
            </a:r>
            <a:r>
              <a:rPr lang="zh-TW" altLang="en-US" sz="4400" dirty="0"/>
              <a:t>明</a:t>
            </a:r>
            <a:r>
              <a:rPr lang="zh-TW" altLang="en-US" sz="4400" dirty="0" smtClean="0"/>
              <a:t>教</a:t>
            </a:r>
            <a:r>
              <a:rPr lang="zh-TW" altLang="en-US" sz="4400" dirty="0"/>
              <a:t>會的奧秘</a:t>
            </a:r>
            <a:r>
              <a:rPr lang="zh-TW" altLang="en-US" sz="4400" dirty="0" smtClean="0"/>
              <a:t>，使</a:t>
            </a:r>
            <a:r>
              <a:rPr lang="zh-TW" altLang="en-US" sz="4400" dirty="0"/>
              <a:t>他們能認識神對教會的計劃和目的，亦即清楚明白教會的來源、性質和見證等。</a:t>
            </a:r>
            <a:endParaRPr lang="en-US" sz="4400" dirty="0"/>
          </a:p>
        </p:txBody>
      </p:sp>
    </p:spTree>
    <p:extLst>
      <p:ext uri="{BB962C8B-B14F-4D97-AF65-F5344CB8AC3E}">
        <p14:creationId xmlns:p14="http://schemas.microsoft.com/office/powerpoint/2010/main" val="124705454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52400" y="457200"/>
            <a:ext cx="8839200" cy="5715000"/>
          </a:xfrm>
          <a:prstGeom prst="rect">
            <a:avLst/>
          </a:prstGeom>
        </p:spPr>
      </p:pic>
    </p:spTree>
    <p:extLst>
      <p:ext uri="{BB962C8B-B14F-4D97-AF65-F5344CB8AC3E}">
        <p14:creationId xmlns:p14="http://schemas.microsoft.com/office/powerpoint/2010/main" val="16319627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14"/>
            <a:ext cx="8382000" cy="6894195"/>
          </a:xfrm>
        </p:spPr>
        <p:txBody>
          <a:bodyPr/>
          <a:lstStyle/>
          <a:p>
            <a:r>
              <a:rPr lang="zh-TW" altLang="en-US" b="1" dirty="0"/>
              <a:t>和合本</a:t>
            </a:r>
            <a:endParaRPr lang="en-US" dirty="0"/>
          </a:p>
          <a:p>
            <a:pPr marL="0" indent="0">
              <a:buNone/>
            </a:pPr>
            <a:r>
              <a:rPr lang="en-US" dirty="0"/>
              <a:t>1</a:t>
            </a:r>
            <a:r>
              <a:rPr lang="zh-TW" altLang="en-US" dirty="0"/>
              <a:t>奉神旨意，作基督耶穌使徒的保羅，寫信給在以弗所的聖徒，就是在基督耶穌裏有忠心的人。</a:t>
            </a:r>
            <a:endParaRPr lang="en-US" dirty="0"/>
          </a:p>
          <a:p>
            <a:r>
              <a:rPr lang="zh-TW" altLang="en-US" b="1" dirty="0"/>
              <a:t>新譯本</a:t>
            </a:r>
            <a:endParaRPr lang="en-US" dirty="0"/>
          </a:p>
          <a:p>
            <a:pPr marL="0" indent="0">
              <a:buNone/>
            </a:pPr>
            <a:r>
              <a:rPr lang="en-US" dirty="0"/>
              <a:t>1</a:t>
            </a:r>
            <a:r>
              <a:rPr lang="zh-TW" altLang="en-US" dirty="0"/>
              <a:t>奉　神旨意作基督耶穌使徒的保羅，寫信給住在以弗所，在基督耶穌裡忠心的聖徒。</a:t>
            </a:r>
            <a:endParaRPr lang="en-US" dirty="0"/>
          </a:p>
          <a:p>
            <a:r>
              <a:rPr lang="en-US" b="1" dirty="0"/>
              <a:t>ESV</a:t>
            </a:r>
            <a:endParaRPr lang="en-US" dirty="0"/>
          </a:p>
          <a:p>
            <a:pPr marL="0" indent="0">
              <a:buNone/>
            </a:pPr>
            <a:r>
              <a:rPr lang="en-US" dirty="0"/>
              <a:t>1 Paul, an apostle of Christ Jesus by the will of God, To the saints who are in Ephesus, and are faithful in Christ Jesus:</a:t>
            </a:r>
          </a:p>
          <a:p>
            <a:r>
              <a:rPr lang="en-US" b="1" dirty="0"/>
              <a:t>NIV</a:t>
            </a:r>
            <a:endParaRPr lang="en-US" dirty="0"/>
          </a:p>
          <a:p>
            <a:pPr marL="0" indent="0">
              <a:buNone/>
            </a:pPr>
            <a:r>
              <a:rPr lang="en-US" dirty="0"/>
              <a:t>1 Paul, an apostle of Christ Jesus by the will of God,  To God’s holy people in Ephesus, the faithful in Christ Jesus</a:t>
            </a:r>
            <a:r>
              <a:rPr lang="en-US" dirty="0" smtClean="0"/>
              <a:t>:</a:t>
            </a:r>
            <a:endParaRPr lang="en-US" dirty="0"/>
          </a:p>
        </p:txBody>
      </p:sp>
    </p:spTree>
    <p:extLst>
      <p:ext uri="{BB962C8B-B14F-4D97-AF65-F5344CB8AC3E}">
        <p14:creationId xmlns:p14="http://schemas.microsoft.com/office/powerpoint/2010/main" val="35776185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5847755"/>
          </a:xfrm>
        </p:spPr>
        <p:txBody>
          <a:bodyPr/>
          <a:lstStyle/>
          <a:p>
            <a:pPr lvl="0"/>
            <a:r>
              <a:rPr lang="zh-TW" altLang="en-US" sz="4400" dirty="0"/>
              <a:t>原文直譯</a:t>
            </a:r>
            <a:endParaRPr lang="en-US" sz="4400" dirty="0"/>
          </a:p>
          <a:p>
            <a:pPr lvl="1"/>
            <a:r>
              <a:rPr lang="zh-TW" altLang="en-US" sz="4000" dirty="0"/>
              <a:t>奉神旨意，作耶穌基督使徒的保羅，寫信給在以弗所的聖徒，和在基督耶穌裏忠信的人。</a:t>
            </a:r>
            <a:endParaRPr lang="en-US" sz="4000" dirty="0"/>
          </a:p>
          <a:p>
            <a:pPr lvl="0"/>
            <a:r>
              <a:rPr lang="zh-TW" altLang="en-US" sz="4400" dirty="0"/>
              <a:t>字義</a:t>
            </a:r>
            <a:endParaRPr lang="en-US" sz="4400" dirty="0"/>
          </a:p>
          <a:p>
            <a:pPr lvl="1"/>
            <a:r>
              <a:rPr lang="zh-CN" altLang="en-US" sz="4000" dirty="0"/>
              <a:t>使徒</a:t>
            </a:r>
            <a:r>
              <a:rPr lang="en-US" sz="4000" dirty="0"/>
              <a:t>: </a:t>
            </a:r>
            <a:r>
              <a:rPr lang="zh-CN" altLang="en-US" sz="4000" dirty="0"/>
              <a:t>被差</a:t>
            </a:r>
            <a:r>
              <a:rPr lang="zh-CN" altLang="en-US" sz="4000" dirty="0" smtClean="0"/>
              <a:t>遣的人</a:t>
            </a:r>
            <a:r>
              <a:rPr lang="en-US" sz="4000" dirty="0" smtClean="0"/>
              <a:t>，</a:t>
            </a:r>
            <a:r>
              <a:rPr lang="en-US" sz="4000" dirty="0" err="1" smtClean="0"/>
              <a:t>使者</a:t>
            </a:r>
            <a:endParaRPr lang="en-US" sz="4000" dirty="0"/>
          </a:p>
          <a:p>
            <a:pPr lvl="1"/>
            <a:r>
              <a:rPr lang="zh-TW" altLang="en-US" sz="4000" dirty="0"/>
              <a:t>保羅</a:t>
            </a:r>
            <a:r>
              <a:rPr lang="en-US" sz="4000" dirty="0"/>
              <a:t>: </a:t>
            </a:r>
            <a:r>
              <a:rPr lang="zh-TW" altLang="en-US" sz="4000" dirty="0"/>
              <a:t>微小</a:t>
            </a:r>
            <a:endParaRPr lang="en-US" sz="4000" dirty="0"/>
          </a:p>
          <a:p>
            <a:pPr lvl="1"/>
            <a:r>
              <a:rPr lang="zh-TW" altLang="en-US" sz="4000" dirty="0"/>
              <a:t>聖徒</a:t>
            </a:r>
            <a:r>
              <a:rPr lang="en-US" sz="4000" dirty="0"/>
              <a:t>: </a:t>
            </a:r>
            <a:r>
              <a:rPr lang="zh-TW" altLang="en-US" sz="4000" dirty="0"/>
              <a:t>被分別出來歸給神的人</a:t>
            </a:r>
            <a:endParaRPr lang="en-US" sz="4000" dirty="0"/>
          </a:p>
          <a:p>
            <a:pPr lvl="1"/>
            <a:r>
              <a:rPr lang="zh-TW" altLang="en-US" sz="4000" dirty="0"/>
              <a:t>忠心</a:t>
            </a:r>
            <a:r>
              <a:rPr lang="en-US" sz="4000" dirty="0"/>
              <a:t>: </a:t>
            </a:r>
            <a:r>
              <a:rPr lang="zh-TW" altLang="en-US" sz="4000" dirty="0"/>
              <a:t>忠信，信心堅固、忠貞到</a:t>
            </a:r>
            <a:r>
              <a:rPr lang="zh-TW" altLang="en-US" sz="4000" dirty="0" smtClean="0"/>
              <a:t>底</a:t>
            </a:r>
            <a:endParaRPr lang="en-US" altLang="zh-TW" sz="4000" dirty="0"/>
          </a:p>
        </p:txBody>
      </p:sp>
    </p:spTree>
    <p:extLst>
      <p:ext uri="{BB962C8B-B14F-4D97-AF65-F5344CB8AC3E}">
        <p14:creationId xmlns:p14="http://schemas.microsoft.com/office/powerpoint/2010/main" val="219476100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198620"/>
          </a:xfrm>
        </p:spPr>
        <p:txBody>
          <a:bodyPr/>
          <a:lstStyle/>
          <a:p>
            <a:pPr lvl="0"/>
            <a:r>
              <a:rPr lang="zh-TW" altLang="en-US" sz="4400" dirty="0"/>
              <a:t>背景</a:t>
            </a:r>
            <a:endParaRPr lang="en-US" sz="4400" dirty="0"/>
          </a:p>
          <a:p>
            <a:pPr lvl="1"/>
            <a:r>
              <a:rPr lang="zh-TW" altLang="en-US" sz="4000" dirty="0"/>
              <a:t>有些古卷並無「在以弗所」字樣。本書信應是寫給包括以弗所在內，小亞西亞省各地的聖徒和忠信者。</a:t>
            </a:r>
            <a:endParaRPr lang="en-US" sz="4000" dirty="0"/>
          </a:p>
          <a:p>
            <a:pPr lvl="1"/>
            <a:r>
              <a:rPr lang="zh-TW" altLang="en-US" sz="4000" dirty="0"/>
              <a:t>以弗所為小亞西亞省的首府，城內的亞底米女神廟頗負盛名，</a:t>
            </a:r>
            <a:endParaRPr lang="en-US" sz="4000" dirty="0"/>
          </a:p>
          <a:p>
            <a:r>
              <a:rPr lang="zh-TW" altLang="en-US" sz="4400" dirty="0"/>
              <a:t>使徒保羅在此地傳福音時，因銀匠底米丟煽動異教徒起來反對，曾引起全城極大的騷亂</a:t>
            </a:r>
            <a:r>
              <a:rPr lang="en-US" sz="4400" dirty="0"/>
              <a:t>(</a:t>
            </a:r>
            <a:r>
              <a:rPr lang="zh-TW" altLang="en-US" sz="4400" dirty="0"/>
              <a:t>徒十九</a:t>
            </a:r>
            <a:r>
              <a:rPr lang="en-US" sz="4400" dirty="0"/>
              <a:t>23~41)</a:t>
            </a:r>
            <a:r>
              <a:rPr lang="zh-TW" altLang="en-US" sz="4400" dirty="0"/>
              <a:t>。</a:t>
            </a:r>
            <a:endParaRPr lang="en-US" altLang="zh-TW" sz="4400" dirty="0"/>
          </a:p>
        </p:txBody>
      </p:sp>
    </p:spTree>
    <p:extLst>
      <p:ext uri="{BB962C8B-B14F-4D97-AF65-F5344CB8AC3E}">
        <p14:creationId xmlns:p14="http://schemas.microsoft.com/office/powerpoint/2010/main" val="8483538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574107"/>
          </a:xfrm>
        </p:spPr>
        <p:txBody>
          <a:bodyPr/>
          <a:lstStyle/>
          <a:p>
            <a:pPr lvl="0"/>
            <a:r>
              <a:rPr lang="zh-TW" altLang="en-US" sz="4000" dirty="0"/>
              <a:t>文義</a:t>
            </a:r>
            <a:endParaRPr lang="en-US" sz="4000" dirty="0"/>
          </a:p>
          <a:p>
            <a:pPr lvl="1"/>
            <a:r>
              <a:rPr lang="zh-TW" altLang="en-US" sz="3600" dirty="0"/>
              <a:t>奉神旨意</a:t>
            </a:r>
            <a:r>
              <a:rPr lang="en-US" sz="3600" dirty="0"/>
              <a:t>: </a:t>
            </a:r>
            <a:r>
              <a:rPr lang="zh-TW" altLang="en-US" sz="3600" dirty="0"/>
              <a:t>保羅作使徒不是出於自己，而是出於神的旨意。</a:t>
            </a:r>
            <a:endParaRPr lang="en-US" sz="3600" dirty="0"/>
          </a:p>
          <a:p>
            <a:pPr lvl="1"/>
            <a:r>
              <a:rPr lang="zh-TW" altLang="en-US" sz="3600" dirty="0"/>
              <a:t>作基督耶穌的使徒：</a:t>
            </a:r>
            <a:endParaRPr lang="en-US" sz="3600" dirty="0"/>
          </a:p>
          <a:p>
            <a:pPr lvl="2"/>
            <a:r>
              <a:rPr lang="zh-TW" altLang="en-US" sz="3200" dirty="0"/>
              <a:t>他是屬於主的</a:t>
            </a:r>
            <a:endParaRPr lang="en-US" sz="3200" dirty="0"/>
          </a:p>
          <a:p>
            <a:pPr lvl="2"/>
            <a:r>
              <a:rPr lang="zh-TW" altLang="en-US" sz="3200" dirty="0"/>
              <a:t>他是受主差遣的</a:t>
            </a:r>
            <a:endParaRPr lang="en-US" sz="3200" dirty="0"/>
          </a:p>
          <a:p>
            <a:pPr lvl="2"/>
            <a:r>
              <a:rPr lang="zh-TW" altLang="en-US" sz="3200" dirty="0"/>
              <a:t>他從主承受那解明真理的權威</a:t>
            </a:r>
            <a:endParaRPr lang="en-US" sz="3200" dirty="0"/>
          </a:p>
          <a:p>
            <a:pPr lvl="2"/>
            <a:r>
              <a:rPr lang="zh-TW" altLang="en-US" sz="3200" dirty="0"/>
              <a:t>但他並不引以為驕傲，而是要忠心地執行主所託付他的使命。</a:t>
            </a:r>
            <a:endParaRPr lang="en-US" sz="3200" dirty="0"/>
          </a:p>
          <a:p>
            <a:pPr lvl="1"/>
            <a:r>
              <a:rPr lang="zh-TW" altLang="en-US" sz="3600" dirty="0"/>
              <a:t>在基督裏：</a:t>
            </a:r>
            <a:endParaRPr lang="en-US" sz="3600" dirty="0"/>
          </a:p>
          <a:p>
            <a:pPr lvl="2"/>
            <a:r>
              <a:rPr lang="zh-TW" altLang="en-US" sz="3200" dirty="0"/>
              <a:t>我們與基督有生命上的聯繫與聯合</a:t>
            </a:r>
            <a:endParaRPr lang="en-US" sz="3200" dirty="0"/>
          </a:p>
          <a:p>
            <a:pPr lvl="2"/>
            <a:r>
              <a:rPr lang="zh-TW" altLang="en-US" sz="3200" dirty="0"/>
              <a:t>基督是我們享受的範疇和生活的範圍</a:t>
            </a:r>
            <a:endParaRPr lang="en-US" sz="3200" dirty="0"/>
          </a:p>
        </p:txBody>
      </p:sp>
    </p:spTree>
    <p:extLst>
      <p:ext uri="{BB962C8B-B14F-4D97-AF65-F5344CB8AC3E}">
        <p14:creationId xmlns:p14="http://schemas.microsoft.com/office/powerpoint/2010/main" val="298755502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580263"/>
          </a:xfrm>
        </p:spPr>
        <p:txBody>
          <a:bodyPr/>
          <a:lstStyle/>
          <a:p>
            <a:pPr lvl="0"/>
            <a:r>
              <a:rPr lang="zh-TW" altLang="en-US" sz="4000" dirty="0"/>
              <a:t>解析</a:t>
            </a:r>
            <a:endParaRPr lang="en-US" sz="4000" dirty="0"/>
          </a:p>
          <a:p>
            <a:pPr lvl="1"/>
            <a:r>
              <a:rPr lang="zh-TW" altLang="en-US" sz="3600" dirty="0"/>
              <a:t>傳道人的地位，不是出自聖經知識或才幹，乃是奉神旨意─神的呼召和差遣。</a:t>
            </a:r>
            <a:endParaRPr lang="en-US" sz="3600" dirty="0"/>
          </a:p>
          <a:p>
            <a:pPr lvl="1"/>
            <a:r>
              <a:rPr lang="zh-TW" altLang="en-US" sz="3600" dirty="0"/>
              <a:t>作者得救之後，即改名自稱</a:t>
            </a:r>
            <a:r>
              <a:rPr lang="en-US" altLang="zh-TW" sz="3600" dirty="0"/>
              <a:t>『</a:t>
            </a:r>
            <a:r>
              <a:rPr lang="zh-TW" altLang="en-US" sz="3600" dirty="0"/>
              <a:t>保羅</a:t>
            </a:r>
            <a:r>
              <a:rPr lang="en-US" altLang="zh-TW" sz="3600" dirty="0"/>
              <a:t>』</a:t>
            </a:r>
            <a:r>
              <a:rPr lang="zh-TW" altLang="en-US" sz="3600" dirty="0"/>
              <a:t>，自甘</a:t>
            </a:r>
            <a:r>
              <a:rPr lang="en-US" altLang="zh-TW" sz="3600" dirty="0"/>
              <a:t>『</a:t>
            </a:r>
            <a:r>
              <a:rPr lang="zh-TW" altLang="en-US" sz="3600" dirty="0"/>
              <a:t>微小</a:t>
            </a:r>
            <a:r>
              <a:rPr lang="en-US" altLang="zh-TW" sz="3600" dirty="0"/>
              <a:t>』</a:t>
            </a:r>
            <a:r>
              <a:rPr lang="en-US" sz="3600" dirty="0"/>
              <a:t>(</a:t>
            </a:r>
            <a:r>
              <a:rPr lang="zh-TW" altLang="en-US" sz="3600" dirty="0"/>
              <a:t>原文字義</a:t>
            </a:r>
            <a:r>
              <a:rPr lang="en-US" sz="3600" dirty="0"/>
              <a:t>)</a:t>
            </a:r>
            <a:r>
              <a:rPr lang="zh-TW" altLang="en-US" sz="3600" dirty="0"/>
              <a:t>；神的僕人不可自高自大，乃要自己卑微的來服事人</a:t>
            </a:r>
            <a:r>
              <a:rPr lang="en-US" sz="3600" dirty="0"/>
              <a:t>(</a:t>
            </a:r>
            <a:r>
              <a:rPr lang="zh-TW" altLang="en-US" sz="3600" dirty="0"/>
              <a:t>太廿</a:t>
            </a:r>
            <a:r>
              <a:rPr lang="en-US" sz="3600" dirty="0"/>
              <a:t>26~28)</a:t>
            </a:r>
            <a:r>
              <a:rPr lang="zh-TW" altLang="en-US" sz="3600" dirty="0" smtClean="0"/>
              <a:t>。</a:t>
            </a:r>
            <a:endParaRPr lang="en-US" altLang="zh-TW" sz="3600" dirty="0" smtClean="0"/>
          </a:p>
          <a:p>
            <a:pPr lvl="1"/>
            <a:r>
              <a:rPr lang="zh-TW" altLang="en-US" sz="3200" dirty="0" smtClean="0"/>
              <a:t>「</a:t>
            </a:r>
            <a:r>
              <a:rPr lang="zh-TW" altLang="en-US" sz="3200" dirty="0"/>
              <a:t>聖徒」表明是</a:t>
            </a:r>
            <a:r>
              <a:rPr lang="en-US" altLang="zh-TW" sz="3200" dirty="0"/>
              <a:t>『</a:t>
            </a:r>
            <a:r>
              <a:rPr lang="zh-TW" altLang="en-US" sz="3200" dirty="0"/>
              <a:t>分別出來歸於神的人</a:t>
            </a:r>
            <a:r>
              <a:rPr lang="en-US" altLang="zh-TW" sz="3200" dirty="0"/>
              <a:t>』</a:t>
            </a:r>
            <a:r>
              <a:rPr lang="zh-TW" altLang="en-US" sz="3200" dirty="0"/>
              <a:t>。除非我們意識到自己是「聖徒」，在主裏面有何等尊貴重要的地位，有不可或缺、無人能取代的價值，就沒有辦法建立榮耀的教會。</a:t>
            </a:r>
            <a:endParaRPr lang="en-US" sz="3200" dirty="0"/>
          </a:p>
        </p:txBody>
      </p:sp>
    </p:spTree>
    <p:extLst>
      <p:ext uri="{BB962C8B-B14F-4D97-AF65-F5344CB8AC3E}">
        <p14:creationId xmlns:p14="http://schemas.microsoft.com/office/powerpoint/2010/main" val="28036814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4210383"/>
          </a:xfrm>
        </p:spPr>
        <p:txBody>
          <a:bodyPr/>
          <a:lstStyle/>
          <a:p>
            <a:pPr lvl="1"/>
            <a:r>
              <a:rPr lang="zh-TW" altLang="en-US" sz="3600" dirty="0" smtClean="0"/>
              <a:t>每</a:t>
            </a:r>
            <a:r>
              <a:rPr lang="zh-TW" altLang="en-US" sz="3600" dirty="0"/>
              <a:t>一位信徒都應當有雙重的身份：按肉身，我們是在地上</a:t>
            </a:r>
            <a:r>
              <a:rPr lang="en-US" altLang="zh-TW" sz="3600" dirty="0"/>
              <a:t>(</a:t>
            </a:r>
            <a:r>
              <a:rPr lang="zh-TW" altLang="en-US" sz="3600" dirty="0"/>
              <a:t>「在以弗所的聖徒」</a:t>
            </a:r>
            <a:r>
              <a:rPr lang="en-US" altLang="zh-TW" sz="3600" dirty="0"/>
              <a:t>)</a:t>
            </a:r>
            <a:r>
              <a:rPr lang="zh-TW" altLang="en-US" sz="3600" dirty="0"/>
              <a:t>；但按屬靈的實際，我們是在天上</a:t>
            </a:r>
            <a:r>
              <a:rPr lang="en-US" altLang="zh-TW" sz="3600" dirty="0"/>
              <a:t>(</a:t>
            </a:r>
            <a:r>
              <a:rPr lang="zh-TW" altLang="en-US" sz="3600" dirty="0"/>
              <a:t>「在基督耶穌裏有忠心的人」</a:t>
            </a:r>
            <a:r>
              <a:rPr lang="en-US" altLang="zh-TW" sz="3600" dirty="0"/>
              <a:t>)</a:t>
            </a:r>
            <a:r>
              <a:rPr lang="zh-TW" altLang="en-US" sz="3600" dirty="0"/>
              <a:t>！</a:t>
            </a:r>
          </a:p>
          <a:p>
            <a:pPr lvl="1"/>
            <a:r>
              <a:rPr lang="zh-TW" altLang="en-US" sz="3600" dirty="0" smtClean="0"/>
              <a:t>一</a:t>
            </a:r>
            <a:r>
              <a:rPr lang="zh-TW" altLang="en-US" sz="3600" dirty="0"/>
              <a:t>個正常的信徒，必須兼顧他</a:t>
            </a:r>
            <a:r>
              <a:rPr lang="en-US" altLang="zh-TW" sz="3600" dirty="0"/>
              <a:t>『</a:t>
            </a:r>
            <a:r>
              <a:rPr lang="zh-TW" altLang="en-US" sz="3600" dirty="0"/>
              <a:t>為人</a:t>
            </a:r>
            <a:r>
              <a:rPr lang="en-US" altLang="zh-TW" sz="3600" dirty="0"/>
              <a:t>』</a:t>
            </a:r>
            <a:r>
              <a:rPr lang="zh-TW" altLang="en-US" sz="3600" dirty="0"/>
              <a:t>的生活，和</a:t>
            </a:r>
            <a:r>
              <a:rPr lang="en-US" altLang="zh-TW" sz="3600" dirty="0"/>
              <a:t>『</a:t>
            </a:r>
            <a:r>
              <a:rPr lang="zh-TW" altLang="en-US" sz="3600" dirty="0"/>
              <a:t>靈性</a:t>
            </a:r>
            <a:r>
              <a:rPr lang="en-US" altLang="zh-TW" sz="3600" dirty="0"/>
              <a:t>』</a:t>
            </a:r>
            <a:r>
              <a:rPr lang="zh-TW" altLang="en-US" sz="3600" dirty="0"/>
              <a:t>的生活</a:t>
            </a:r>
            <a:r>
              <a:rPr lang="zh-TW" altLang="en-US" sz="3600" dirty="0" smtClean="0"/>
              <a:t>。</a:t>
            </a:r>
            <a:endParaRPr lang="en-US" altLang="zh-TW" sz="3600" dirty="0" smtClean="0"/>
          </a:p>
          <a:p>
            <a:pPr lvl="1"/>
            <a:r>
              <a:rPr lang="zh-TW" altLang="en-US" sz="3600" dirty="0"/>
              <a:t>住在基督裏面，是信徒在地上過得勝生活的秘訣</a:t>
            </a:r>
            <a:r>
              <a:rPr lang="zh-TW" altLang="en-US" sz="3600" dirty="0" smtClean="0"/>
              <a:t>。</a:t>
            </a:r>
            <a:endParaRPr lang="en-US" sz="3600" dirty="0"/>
          </a:p>
        </p:txBody>
      </p:sp>
    </p:spTree>
    <p:extLst>
      <p:ext uri="{BB962C8B-B14F-4D97-AF65-F5344CB8AC3E}">
        <p14:creationId xmlns:p14="http://schemas.microsoft.com/office/powerpoint/2010/main" val="30414597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zh-TW" altLang="en-US" dirty="0" smtClean="0"/>
              <a:t>提要</a:t>
            </a:r>
            <a:endParaRPr lang="en-US" dirty="0"/>
          </a:p>
        </p:txBody>
      </p:sp>
      <p:sp>
        <p:nvSpPr>
          <p:cNvPr id="7" name="Content Placeholder 6"/>
          <p:cNvSpPr>
            <a:spLocks noGrp="1"/>
          </p:cNvSpPr>
          <p:nvPr>
            <p:ph idx="1"/>
          </p:nvPr>
        </p:nvSpPr>
        <p:spPr>
          <a:xfrm>
            <a:off x="381000" y="1412875"/>
            <a:ext cx="8382000" cy="3914918"/>
          </a:xfrm>
        </p:spPr>
        <p:txBody>
          <a:bodyPr/>
          <a:lstStyle/>
          <a:p>
            <a:r>
              <a:rPr lang="zh-TW" altLang="en-US" sz="4800" dirty="0" smtClean="0"/>
              <a:t>作者：</a:t>
            </a:r>
            <a:endParaRPr lang="en-US" altLang="zh-TW" sz="4800" dirty="0" smtClean="0"/>
          </a:p>
          <a:p>
            <a:pPr marL="0" indent="0">
              <a:buNone/>
            </a:pPr>
            <a:r>
              <a:rPr lang="zh-TW" altLang="en-US" sz="4800" dirty="0" smtClean="0"/>
              <a:t>保羅</a:t>
            </a:r>
            <a:endParaRPr lang="en-US" altLang="zh-TW" sz="4800" dirty="0" smtClean="0"/>
          </a:p>
          <a:p>
            <a:r>
              <a:rPr lang="zh-TW" altLang="en-US" sz="4800" dirty="0" smtClean="0"/>
              <a:t>受者：</a:t>
            </a:r>
            <a:endParaRPr lang="en-US" altLang="zh-TW" sz="4800" dirty="0" smtClean="0"/>
          </a:p>
          <a:p>
            <a:pPr marL="0" indent="0">
              <a:buNone/>
            </a:pPr>
            <a:r>
              <a:rPr lang="zh-TW" altLang="en-US" sz="4800" dirty="0" smtClean="0"/>
              <a:t>在以弗所的聖徒</a:t>
            </a:r>
            <a:endParaRPr lang="en-US" altLang="zh-TW" sz="4800" dirty="0"/>
          </a:p>
          <a:p>
            <a:pPr marL="0" indent="0">
              <a:buNone/>
            </a:pPr>
            <a:r>
              <a:rPr lang="zh-TW" altLang="en-US" sz="4800" dirty="0" smtClean="0"/>
              <a:t>小亞西亞省各地教會</a:t>
            </a:r>
            <a:endParaRPr lang="en-US" altLang="zh-TW" sz="4800" dirty="0" smtClean="0"/>
          </a:p>
        </p:txBody>
      </p:sp>
    </p:spTree>
    <p:extLst>
      <p:ext uri="{BB962C8B-B14F-4D97-AF65-F5344CB8AC3E}">
        <p14:creationId xmlns:p14="http://schemas.microsoft.com/office/powerpoint/2010/main" val="114538672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07799"/>
          </a:xfrm>
        </p:spPr>
        <p:txBody>
          <a:bodyPr/>
          <a:lstStyle/>
          <a:p>
            <a:r>
              <a:rPr lang="zh-TW" altLang="en-US" b="1" dirty="0"/>
              <a:t>和合本</a:t>
            </a:r>
            <a:endParaRPr lang="en-US" dirty="0"/>
          </a:p>
          <a:p>
            <a:pPr marL="0" indent="0">
              <a:buNone/>
            </a:pPr>
            <a:r>
              <a:rPr lang="en-US" dirty="0"/>
              <a:t>2</a:t>
            </a:r>
            <a:r>
              <a:rPr lang="zh-TW" altLang="en-US" dirty="0"/>
              <a:t>願恩惠、平安從神我們的父和主耶穌基督歸與你們！</a:t>
            </a:r>
            <a:endParaRPr lang="en-US" dirty="0"/>
          </a:p>
          <a:p>
            <a:r>
              <a:rPr lang="zh-TW" altLang="en-US" b="1" dirty="0"/>
              <a:t>新譯本</a:t>
            </a:r>
            <a:endParaRPr lang="en-US" dirty="0"/>
          </a:p>
          <a:p>
            <a:pPr marL="0" indent="0">
              <a:buNone/>
            </a:pPr>
            <a:r>
              <a:rPr lang="en-US" dirty="0"/>
              <a:t>2</a:t>
            </a:r>
            <a:r>
              <a:rPr lang="zh-TW" altLang="en-US" dirty="0"/>
              <a:t>願恩惠平安從我們的父　神和主耶穌基督臨到你們。</a:t>
            </a:r>
            <a:endParaRPr lang="en-US" dirty="0"/>
          </a:p>
          <a:p>
            <a:r>
              <a:rPr lang="en-US" b="1" dirty="0"/>
              <a:t>ESV</a:t>
            </a:r>
            <a:endParaRPr lang="en-US" dirty="0"/>
          </a:p>
          <a:p>
            <a:pPr marL="0" indent="0">
              <a:buNone/>
            </a:pPr>
            <a:r>
              <a:rPr lang="en-US" dirty="0"/>
              <a:t>2 Grace to you and peace from God our Father and the Lord Jesus Christ.</a:t>
            </a:r>
          </a:p>
          <a:p>
            <a:r>
              <a:rPr lang="en-US" b="1" dirty="0"/>
              <a:t>NIV</a:t>
            </a:r>
            <a:endParaRPr lang="en-US" dirty="0"/>
          </a:p>
          <a:p>
            <a:pPr marL="0" indent="0">
              <a:buNone/>
            </a:pPr>
            <a:r>
              <a:rPr lang="en-US" dirty="0"/>
              <a:t>2 Grace and peace to you from God our Father and the Lord Jesus Christ.</a:t>
            </a:r>
          </a:p>
        </p:txBody>
      </p:sp>
    </p:spTree>
    <p:extLst>
      <p:ext uri="{BB962C8B-B14F-4D97-AF65-F5344CB8AC3E}">
        <p14:creationId xmlns:p14="http://schemas.microsoft.com/office/powerpoint/2010/main" val="4623530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112443"/>
          </a:xfrm>
        </p:spPr>
        <p:txBody>
          <a:bodyPr/>
          <a:lstStyle/>
          <a:p>
            <a:pPr lvl="0"/>
            <a:r>
              <a:rPr lang="zh-TW" altLang="en-US" sz="3600" dirty="0"/>
              <a:t>字義</a:t>
            </a:r>
            <a:endParaRPr lang="en-US" sz="3600" dirty="0"/>
          </a:p>
          <a:p>
            <a:pPr lvl="1"/>
            <a:r>
              <a:rPr lang="zh-TW" altLang="en-US" sz="3200" dirty="0"/>
              <a:t>恩惠</a:t>
            </a:r>
            <a:r>
              <a:rPr lang="en-US" sz="3200" dirty="0"/>
              <a:t>: </a:t>
            </a:r>
            <a:r>
              <a:rPr lang="zh-TW" altLang="en-US" sz="3200" dirty="0"/>
              <a:t>即恩典，就是神賜給人，叫人白白享受的好處；人最大的恩典是神</a:t>
            </a:r>
            <a:r>
              <a:rPr lang="zh-TW" altLang="en-US" sz="3200" dirty="0" smtClean="0"/>
              <a:t>自己</a:t>
            </a:r>
            <a:r>
              <a:rPr lang="zh-TW" altLang="en-US" sz="3200" dirty="0"/>
              <a:t>給人得著並享受。</a:t>
            </a:r>
            <a:endParaRPr lang="en-US" sz="3200" dirty="0"/>
          </a:p>
          <a:p>
            <a:pPr lvl="1"/>
            <a:r>
              <a:rPr lang="zh-TW" altLang="en-US" sz="3200" dirty="0"/>
              <a:t>平安</a:t>
            </a:r>
            <a:r>
              <a:rPr lang="en-US" sz="3200" dirty="0"/>
              <a:t>: </a:t>
            </a:r>
            <a:r>
              <a:rPr lang="zh-TW" altLang="en-US" sz="3200" dirty="0"/>
              <a:t>不是指環境的平安順利，而是指裏面心境的平靜安穩；換句話說，</a:t>
            </a:r>
            <a:r>
              <a:rPr lang="zh-TW" altLang="en-US" sz="3200" dirty="0" smtClean="0"/>
              <a:t>平安</a:t>
            </a:r>
            <a:r>
              <a:rPr lang="zh-TW" altLang="en-US" sz="3200" dirty="0"/>
              <a:t>乃是人因著享受神的救恩，使神與人、並人與人得以相和，而</a:t>
            </a:r>
            <a:r>
              <a:rPr lang="zh-TW" altLang="en-US" sz="3200" dirty="0" smtClean="0"/>
              <a:t>產生</a:t>
            </a:r>
            <a:r>
              <a:rPr lang="zh-TW" altLang="en-US" sz="3200" dirty="0"/>
              <a:t>的一種心境。恩典是平安之源，平安是恩典之果。</a:t>
            </a:r>
            <a:endParaRPr lang="en-US" sz="3200" dirty="0"/>
          </a:p>
          <a:p>
            <a:pPr lvl="1"/>
            <a:r>
              <a:rPr lang="zh-TW" altLang="en-US" sz="3200" dirty="0"/>
              <a:t>從神我們的</a:t>
            </a:r>
            <a:r>
              <a:rPr lang="zh-TW" altLang="en-US" sz="3200" dirty="0" smtClean="0"/>
              <a:t>父：和</a:t>
            </a:r>
            <a:r>
              <a:rPr lang="zh-TW" altLang="en-US" sz="3200" dirty="0"/>
              <a:t>主耶穌基督</a:t>
            </a:r>
            <a:r>
              <a:rPr lang="en-US" sz="3200" dirty="0"/>
              <a:t>: </a:t>
            </a:r>
            <a:r>
              <a:rPr lang="zh-TW" altLang="en-US" sz="3200" dirty="0"/>
              <a:t>神是眾人的神，卻是我們的父；神是恩典</a:t>
            </a:r>
            <a:r>
              <a:rPr lang="zh-TW" altLang="en-US" sz="3200" dirty="0" smtClean="0"/>
              <a:t>和平</a:t>
            </a:r>
            <a:r>
              <a:rPr lang="zh-TW" altLang="en-US" sz="3200" dirty="0"/>
              <a:t>安的泉源，須藉著主的救贖</a:t>
            </a:r>
            <a:r>
              <a:rPr lang="en-US" sz="3200" dirty="0"/>
              <a:t>(</a:t>
            </a:r>
            <a:r>
              <a:rPr lang="zh-TW" altLang="en-US" sz="3200" dirty="0"/>
              <a:t>在基督裏</a:t>
            </a:r>
            <a:r>
              <a:rPr lang="en-US" sz="3200" dirty="0"/>
              <a:t>)</a:t>
            </a:r>
            <a:r>
              <a:rPr lang="zh-TW" altLang="en-US" sz="3200" dirty="0"/>
              <a:t>才能歸我們享受。</a:t>
            </a:r>
            <a:endParaRPr lang="en-US" sz="3200" dirty="0"/>
          </a:p>
        </p:txBody>
      </p:sp>
    </p:spTree>
    <p:extLst>
      <p:ext uri="{BB962C8B-B14F-4D97-AF65-F5344CB8AC3E}">
        <p14:creationId xmlns:p14="http://schemas.microsoft.com/office/powerpoint/2010/main" val="13553980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09420"/>
          </a:xfrm>
        </p:spPr>
        <p:txBody>
          <a:bodyPr/>
          <a:lstStyle/>
          <a:p>
            <a:pPr lvl="0"/>
            <a:r>
              <a:rPr lang="zh-TW" altLang="en-US" sz="3600" dirty="0"/>
              <a:t>解析</a:t>
            </a:r>
            <a:endParaRPr lang="en-US" sz="3600" dirty="0"/>
          </a:p>
          <a:p>
            <a:pPr lvl="1"/>
            <a:r>
              <a:rPr lang="zh-TW" altLang="en-US" sz="3200" dirty="0"/>
              <a:t>正如使徒保羅自己被囚</a:t>
            </a:r>
            <a:r>
              <a:rPr lang="en-US" sz="3200" dirty="0"/>
              <a:t>(</a:t>
            </a:r>
            <a:r>
              <a:rPr lang="zh-TW" altLang="en-US" sz="3200" dirty="0"/>
              <a:t>弗三</a:t>
            </a:r>
            <a:r>
              <a:rPr lang="en-US" sz="3200" dirty="0"/>
              <a:t>1)</a:t>
            </a:r>
            <a:r>
              <a:rPr lang="zh-TW" altLang="en-US" sz="3200" dirty="0"/>
              <a:t>，卻仍關心別人一樣，我們縱使自己在痛苦之中，也應當為別人求恩惠平安。</a:t>
            </a:r>
            <a:endParaRPr lang="en-US" sz="3200" dirty="0"/>
          </a:p>
          <a:p>
            <a:pPr lvl="1"/>
            <a:r>
              <a:rPr lang="zh-TW" altLang="en-US" sz="3200" dirty="0" smtClean="0"/>
              <a:t>恩</a:t>
            </a:r>
            <a:r>
              <a:rPr lang="zh-TW" altLang="en-US" sz="3200" dirty="0"/>
              <a:t>典乃是一件禮物，人憑著自己沒有方法可以獲得，因為人沒有甚麼功績配受恩典。</a:t>
            </a:r>
            <a:endParaRPr lang="en-US" sz="3200" dirty="0"/>
          </a:p>
          <a:p>
            <a:pPr lvl="1"/>
            <a:r>
              <a:rPr lang="zh-TW" altLang="en-US" sz="3200" dirty="0"/>
              <a:t>恩典在先，平安在後，這個次序不容變更；人不先求神的恩典而想得到神的平安，這是不可能的。</a:t>
            </a:r>
            <a:endParaRPr lang="en-US" sz="3200" dirty="0"/>
          </a:p>
          <a:p>
            <a:pPr lvl="1"/>
            <a:r>
              <a:rPr lang="zh-TW" altLang="en-US" sz="3200" dirty="0" smtClean="0"/>
              <a:t>我</a:t>
            </a:r>
            <a:r>
              <a:rPr lang="zh-TW" altLang="en-US" sz="3200" dirty="0"/>
              <a:t>們不該在神之外求平安；全世界只有一個平安的淵源，那就是神自己。</a:t>
            </a:r>
            <a:endParaRPr lang="en-US" sz="3200" dirty="0"/>
          </a:p>
          <a:p>
            <a:pPr lvl="1"/>
            <a:r>
              <a:rPr lang="zh-TW" altLang="en-US" sz="3200" dirty="0"/>
              <a:t>一切屬靈的好處，都必須藉著耶穌基督才能得著。</a:t>
            </a:r>
            <a:endParaRPr lang="en-US" sz="3200" dirty="0"/>
          </a:p>
        </p:txBody>
      </p:sp>
    </p:spTree>
    <p:extLst>
      <p:ext uri="{BB962C8B-B14F-4D97-AF65-F5344CB8AC3E}">
        <p14:creationId xmlns:p14="http://schemas.microsoft.com/office/powerpoint/2010/main" val="224406407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210931"/>
          </a:xfrm>
        </p:spPr>
        <p:txBody>
          <a:bodyPr/>
          <a:lstStyle/>
          <a:p>
            <a:r>
              <a:rPr lang="zh-TW" altLang="en-US" sz="2800" b="1" dirty="0"/>
              <a:t>和合本</a:t>
            </a:r>
            <a:endParaRPr lang="en-US" sz="2800" dirty="0"/>
          </a:p>
          <a:p>
            <a:pPr marL="0" indent="0">
              <a:buNone/>
            </a:pPr>
            <a:r>
              <a:rPr lang="en-US" sz="2800" dirty="0"/>
              <a:t>3</a:t>
            </a:r>
            <a:r>
              <a:rPr lang="zh-TW" altLang="en-US" sz="2800" dirty="0"/>
              <a:t>願頌讚歸與我們主耶穌基督的父神！他在基督裏曾賜給我們天上各樣屬靈的福氣：</a:t>
            </a:r>
            <a:endParaRPr lang="en-US" sz="2800" dirty="0"/>
          </a:p>
          <a:p>
            <a:r>
              <a:rPr lang="zh-TW" altLang="en-US" sz="2800" b="1" dirty="0"/>
              <a:t>新譯本</a:t>
            </a:r>
            <a:endParaRPr lang="en-US" sz="2800" dirty="0"/>
          </a:p>
          <a:p>
            <a:pPr marL="0" indent="0">
              <a:buNone/>
            </a:pPr>
            <a:r>
              <a:rPr lang="en-US" sz="2800" dirty="0"/>
              <a:t>3</a:t>
            </a:r>
            <a:r>
              <a:rPr lang="zh-TW" altLang="en-US" sz="2800" dirty="0"/>
              <a:t>我們主耶穌基督的父　神是應當稱頌的。他在基督裡，曾經把天上各種屬靈的福分賜給我們：</a:t>
            </a:r>
            <a:endParaRPr lang="en-US" sz="2800" dirty="0"/>
          </a:p>
          <a:p>
            <a:r>
              <a:rPr lang="en-US" sz="2800" b="1" dirty="0"/>
              <a:t>ESV</a:t>
            </a:r>
            <a:endParaRPr lang="en-US" sz="2800" dirty="0"/>
          </a:p>
          <a:p>
            <a:pPr marL="0" indent="0">
              <a:buNone/>
            </a:pPr>
            <a:r>
              <a:rPr lang="en-US" sz="2800" dirty="0"/>
              <a:t>3 Blessed be the God and Father of our Lord Jesus Christ, who has blessed us in Christ with every spiritual blessing in the heavenly places,</a:t>
            </a:r>
          </a:p>
          <a:p>
            <a:r>
              <a:rPr lang="en-US" sz="2800" b="1" dirty="0"/>
              <a:t>NIV</a:t>
            </a:r>
            <a:endParaRPr lang="en-US" sz="2800" dirty="0"/>
          </a:p>
          <a:p>
            <a:pPr marL="0" indent="0">
              <a:buNone/>
            </a:pPr>
            <a:r>
              <a:rPr lang="en-US" sz="2800" dirty="0"/>
              <a:t>3 Praise be to the God and Father of our Lord Jesus Christ, who has blessed us in the heavenly realms with every spiritual blessing in Christ.</a:t>
            </a:r>
          </a:p>
        </p:txBody>
      </p:sp>
    </p:spTree>
    <p:extLst>
      <p:ext uri="{BB962C8B-B14F-4D97-AF65-F5344CB8AC3E}">
        <p14:creationId xmlns:p14="http://schemas.microsoft.com/office/powerpoint/2010/main" val="182749041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093976"/>
          </a:xfrm>
        </p:spPr>
        <p:txBody>
          <a:bodyPr/>
          <a:lstStyle/>
          <a:p>
            <a:pPr lvl="0"/>
            <a:r>
              <a:rPr lang="zh-TW" altLang="en-US" sz="3600" dirty="0"/>
              <a:t>原文直譯</a:t>
            </a:r>
            <a:endParaRPr lang="en-US" sz="3600" dirty="0"/>
          </a:p>
          <a:p>
            <a:pPr lvl="1"/>
            <a:r>
              <a:rPr lang="en-US" sz="3200" dirty="0"/>
              <a:t>...</a:t>
            </a:r>
            <a:r>
              <a:rPr lang="zh-TW" altLang="en-US" sz="3200" dirty="0"/>
              <a:t>曾用諸天界裏各樣屬靈的福分，祝福了我們。</a:t>
            </a:r>
            <a:endParaRPr lang="en-US" sz="3200" dirty="0"/>
          </a:p>
          <a:p>
            <a:pPr lvl="0"/>
            <a:r>
              <a:rPr lang="zh-TW" altLang="en-US" sz="3600" dirty="0"/>
              <a:t>字義</a:t>
            </a:r>
            <a:endParaRPr lang="en-US" sz="3600" dirty="0"/>
          </a:p>
          <a:p>
            <a:pPr lvl="1"/>
            <a:r>
              <a:rPr lang="zh-TW" altLang="en-US" sz="3200" dirty="0"/>
              <a:t>頌讚</a:t>
            </a:r>
            <a:r>
              <a:rPr lang="en-US" sz="3200" dirty="0"/>
              <a:t>: </a:t>
            </a:r>
            <a:r>
              <a:rPr lang="zh-TW" altLang="en-US" sz="3200" dirty="0"/>
              <a:t>祝福，說好話，感謝，稱頌</a:t>
            </a:r>
            <a:r>
              <a:rPr lang="zh-TW" altLang="en-US" sz="3200" dirty="0" smtClean="0"/>
              <a:t>。</a:t>
            </a:r>
            <a:endParaRPr lang="en-US" altLang="zh-TW" sz="3200" dirty="0" smtClean="0"/>
          </a:p>
          <a:p>
            <a:pPr lvl="0"/>
            <a:r>
              <a:rPr lang="zh-TW" altLang="en-US" sz="3600" dirty="0"/>
              <a:t>文義</a:t>
            </a:r>
            <a:endParaRPr lang="en-US" sz="3600" dirty="0"/>
          </a:p>
          <a:p>
            <a:pPr lvl="1"/>
            <a:r>
              <a:rPr lang="zh-TW" altLang="en-US" sz="3200" dirty="0"/>
              <a:t>本節至第十四節在原文是一個長句。全段經文中有三個「得著稱讚」片語，故有聖經學者將之分割為三段讚美：</a:t>
            </a:r>
            <a:endParaRPr lang="en-US" sz="3200" dirty="0"/>
          </a:p>
          <a:p>
            <a:pPr lvl="2"/>
            <a:r>
              <a:rPr lang="zh-TW" altLang="en-US" sz="2800" dirty="0"/>
              <a:t>對聖父的頌讚</a:t>
            </a:r>
            <a:r>
              <a:rPr lang="en-US" sz="2800" dirty="0"/>
              <a:t>(4~6</a:t>
            </a:r>
            <a:r>
              <a:rPr lang="zh-TW" altLang="en-US" sz="2800" dirty="0"/>
              <a:t>節上</a:t>
            </a:r>
            <a:r>
              <a:rPr lang="en-US" sz="2800" dirty="0"/>
              <a:t>)</a:t>
            </a:r>
          </a:p>
          <a:p>
            <a:pPr lvl="2"/>
            <a:r>
              <a:rPr lang="zh-TW" altLang="en-US" sz="2800" dirty="0"/>
              <a:t>對聖子的頌讚</a:t>
            </a:r>
            <a:r>
              <a:rPr lang="en-US" sz="2800" dirty="0"/>
              <a:t>(6</a:t>
            </a:r>
            <a:r>
              <a:rPr lang="zh-TW" altLang="en-US" sz="2800" dirty="0"/>
              <a:t>節下</a:t>
            </a:r>
            <a:r>
              <a:rPr lang="en-US" sz="2800" dirty="0"/>
              <a:t>~12</a:t>
            </a:r>
            <a:r>
              <a:rPr lang="zh-TW" altLang="en-US" sz="2800" dirty="0"/>
              <a:t>節</a:t>
            </a:r>
            <a:r>
              <a:rPr lang="en-US" sz="2800" dirty="0"/>
              <a:t>)</a:t>
            </a:r>
          </a:p>
          <a:p>
            <a:pPr lvl="2"/>
            <a:r>
              <a:rPr lang="zh-TW" altLang="en-US" sz="2800" dirty="0"/>
              <a:t>對聖靈的頌讚</a:t>
            </a:r>
            <a:r>
              <a:rPr lang="en-US" sz="2800" dirty="0"/>
              <a:t>(13~14</a:t>
            </a:r>
            <a:r>
              <a:rPr lang="zh-TW" altLang="en-US" sz="2800" dirty="0"/>
              <a:t>節</a:t>
            </a:r>
            <a:r>
              <a:rPr lang="en-US" sz="2800" dirty="0" smtClean="0"/>
              <a:t>)</a:t>
            </a:r>
            <a:endParaRPr lang="en-US" sz="2800" dirty="0"/>
          </a:p>
        </p:txBody>
      </p:sp>
    </p:spTree>
    <p:extLst>
      <p:ext uri="{BB962C8B-B14F-4D97-AF65-F5344CB8AC3E}">
        <p14:creationId xmlns:p14="http://schemas.microsoft.com/office/powerpoint/2010/main" val="86135330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100131"/>
          </a:xfrm>
        </p:spPr>
        <p:txBody>
          <a:bodyPr/>
          <a:lstStyle/>
          <a:p>
            <a:pPr lvl="1"/>
            <a:r>
              <a:rPr lang="zh-TW" altLang="en-US" dirty="0"/>
              <a:t>「頌讚</a:t>
            </a:r>
            <a:r>
              <a:rPr lang="en-US" dirty="0"/>
              <a:t>...</a:t>
            </a:r>
            <a:r>
              <a:rPr lang="zh-TW" altLang="en-US" dirty="0"/>
              <a:t>賜給</a:t>
            </a:r>
            <a:r>
              <a:rPr lang="en-US" dirty="0"/>
              <a:t>...</a:t>
            </a:r>
            <a:r>
              <a:rPr lang="zh-TW" altLang="en-US" dirty="0"/>
              <a:t>福氣，」此三個詞都出自同一個原文字根</a:t>
            </a:r>
            <a:r>
              <a:rPr lang="en-US" altLang="zh-TW" dirty="0"/>
              <a:t>『</a:t>
            </a:r>
            <a:r>
              <a:rPr lang="zh-TW" altLang="en-US" dirty="0"/>
              <a:t>祝福</a:t>
            </a:r>
            <a:r>
              <a:rPr lang="en-US" altLang="zh-TW" dirty="0"/>
              <a:t>』</a:t>
            </a:r>
            <a:r>
              <a:rPr lang="en-US" dirty="0"/>
              <a:t>(bless)</a:t>
            </a:r>
            <a:r>
              <a:rPr lang="zh-TW" altLang="en-US" dirty="0"/>
              <a:t>，其原意為</a:t>
            </a:r>
            <a:r>
              <a:rPr lang="en-US" altLang="zh-TW" dirty="0"/>
              <a:t>『</a:t>
            </a:r>
            <a:r>
              <a:rPr lang="zh-TW" altLang="en-US" dirty="0"/>
              <a:t>說好話</a:t>
            </a:r>
            <a:r>
              <a:rPr lang="en-US" altLang="zh-TW" dirty="0"/>
              <a:t>』</a:t>
            </a:r>
            <a:r>
              <a:rPr lang="zh-TW" altLang="en-US" dirty="0"/>
              <a:t>，頭一個詞用於對神，後兩個詞用於對人。</a:t>
            </a:r>
            <a:r>
              <a:rPr lang="en-US" altLang="zh-TW" dirty="0"/>
              <a:t>『</a:t>
            </a:r>
            <a:r>
              <a:rPr lang="zh-TW" altLang="en-US" dirty="0"/>
              <a:t>頌讚</a:t>
            </a:r>
            <a:r>
              <a:rPr lang="en-US" altLang="zh-TW" dirty="0"/>
              <a:t>』</a:t>
            </a:r>
            <a:r>
              <a:rPr lang="zh-TW" altLang="en-US" dirty="0"/>
              <a:t>是因為我們有感於神的所是和所作，而向祂說好話；</a:t>
            </a:r>
            <a:r>
              <a:rPr lang="en-US" altLang="zh-TW" dirty="0"/>
              <a:t>『</a:t>
            </a:r>
            <a:r>
              <a:rPr lang="zh-TW" altLang="en-US" dirty="0"/>
              <a:t>賜給</a:t>
            </a:r>
            <a:r>
              <a:rPr lang="en-US" altLang="zh-TW" dirty="0"/>
              <a:t>』</a:t>
            </a:r>
            <a:r>
              <a:rPr lang="zh-TW" altLang="en-US" dirty="0"/>
              <a:t>是因為神悅納我們，而向我們說好話；</a:t>
            </a:r>
            <a:r>
              <a:rPr lang="en-US" altLang="zh-TW" dirty="0"/>
              <a:t>『</a:t>
            </a:r>
            <a:r>
              <a:rPr lang="zh-TW" altLang="en-US" dirty="0"/>
              <a:t>福氣</a:t>
            </a:r>
            <a:r>
              <a:rPr lang="en-US" altLang="zh-TW" dirty="0"/>
              <a:t>』</a:t>
            </a:r>
            <a:r>
              <a:rPr lang="zh-TW" altLang="en-US" dirty="0"/>
              <a:t>是神具體表達祂向我們說好話的實質內容。</a:t>
            </a:r>
            <a:endParaRPr lang="en-US" dirty="0"/>
          </a:p>
          <a:p>
            <a:pPr lvl="1"/>
            <a:r>
              <a:rPr lang="zh-TW" altLang="en-US" sz="3200" dirty="0"/>
              <a:t>神所賜的福氣有下列的講究：</a:t>
            </a:r>
            <a:endParaRPr lang="en-US" sz="3200" dirty="0"/>
          </a:p>
          <a:p>
            <a:pPr lvl="2"/>
            <a:r>
              <a:rPr lang="zh-TW" altLang="en-US" sz="2800" dirty="0"/>
              <a:t>源頭：「神」；</a:t>
            </a:r>
            <a:endParaRPr lang="en-US" sz="2800" dirty="0"/>
          </a:p>
          <a:p>
            <a:pPr lvl="2"/>
            <a:r>
              <a:rPr lang="zh-TW" altLang="en-US" sz="2800" dirty="0"/>
              <a:t>領域：是屬「天」的；</a:t>
            </a:r>
            <a:endParaRPr lang="en-US" sz="2800" dirty="0"/>
          </a:p>
          <a:p>
            <a:pPr lvl="2"/>
            <a:r>
              <a:rPr lang="zh-TW" altLang="en-US" sz="2800" dirty="0"/>
              <a:t>性質：是「屬靈」的；</a:t>
            </a:r>
            <a:endParaRPr lang="en-US" sz="2800" dirty="0"/>
          </a:p>
          <a:p>
            <a:pPr lvl="2"/>
            <a:r>
              <a:rPr lang="zh-TW" altLang="en-US" sz="2800" dirty="0"/>
              <a:t>種類：是「各樣」的；</a:t>
            </a:r>
            <a:endParaRPr lang="en-US" sz="2800" dirty="0"/>
          </a:p>
          <a:p>
            <a:pPr lvl="2"/>
            <a:r>
              <a:rPr lang="zh-TW" altLang="en-US" sz="2800" dirty="0"/>
              <a:t>管道：是「在基督裏」賜下的；</a:t>
            </a:r>
            <a:endParaRPr lang="en-US" sz="2800" dirty="0"/>
          </a:p>
          <a:p>
            <a:pPr lvl="2"/>
            <a:r>
              <a:rPr lang="zh-TW" altLang="en-US" sz="2800" dirty="0"/>
              <a:t>時間：是「曾賜給」的。</a:t>
            </a:r>
            <a:endParaRPr lang="en-US" sz="2800" dirty="0"/>
          </a:p>
        </p:txBody>
      </p:sp>
    </p:spTree>
    <p:extLst>
      <p:ext uri="{BB962C8B-B14F-4D97-AF65-F5344CB8AC3E}">
        <p14:creationId xmlns:p14="http://schemas.microsoft.com/office/powerpoint/2010/main" val="162540562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09420"/>
          </a:xfrm>
        </p:spPr>
        <p:txBody>
          <a:bodyPr/>
          <a:lstStyle/>
          <a:p>
            <a:pPr lvl="0"/>
            <a:r>
              <a:rPr lang="zh-TW" altLang="en-US" sz="3600" dirty="0"/>
              <a:t>解</a:t>
            </a:r>
            <a:r>
              <a:rPr lang="zh-TW" altLang="en-US" sz="3600" dirty="0" smtClean="0"/>
              <a:t>析</a:t>
            </a:r>
            <a:endParaRPr lang="en-US" altLang="zh-TW" sz="3600" dirty="0" smtClean="0"/>
          </a:p>
          <a:p>
            <a:pPr lvl="1"/>
            <a:r>
              <a:rPr lang="zh-TW" altLang="en-US" sz="3200" dirty="0"/>
              <a:t>我們信徒對神的「頌讚」，往往停留在神賞賜給我們</a:t>
            </a:r>
            <a:r>
              <a:rPr lang="en-US" altLang="zh-TW" sz="3200" dirty="0"/>
              <a:t>『</a:t>
            </a:r>
            <a:r>
              <a:rPr lang="zh-TW" altLang="en-US" sz="3200" dirty="0"/>
              <a:t>地上屬物質的福氣</a:t>
            </a:r>
            <a:r>
              <a:rPr lang="en-US" altLang="zh-TW" sz="3200" dirty="0"/>
              <a:t>』</a:t>
            </a:r>
            <a:r>
              <a:rPr lang="zh-TW" altLang="en-US" sz="3200" dirty="0"/>
              <a:t>的階段，而不懂得為所得</a:t>
            </a:r>
            <a:r>
              <a:rPr lang="en-US" altLang="zh-TW" sz="3200" dirty="0"/>
              <a:t>『</a:t>
            </a:r>
            <a:r>
              <a:rPr lang="zh-TW" altLang="en-US" sz="3200" dirty="0"/>
              <a:t>天上屬靈的福氣</a:t>
            </a:r>
            <a:r>
              <a:rPr lang="en-US" altLang="zh-TW" sz="3200" dirty="0"/>
              <a:t>』</a:t>
            </a:r>
            <a:r>
              <a:rPr lang="zh-TW" altLang="en-US" sz="3200" dirty="0"/>
              <a:t>頌讚。</a:t>
            </a:r>
            <a:endParaRPr lang="en-US" sz="3200" dirty="0"/>
          </a:p>
          <a:p>
            <a:pPr lvl="1"/>
            <a:r>
              <a:rPr lang="zh-TW" altLang="en-US" sz="3200" dirty="0"/>
              <a:t>神是一切福氣的源頭，離開了神，就得不到真正的福氣。</a:t>
            </a:r>
            <a:endParaRPr lang="en-US" sz="3200" dirty="0"/>
          </a:p>
          <a:p>
            <a:pPr lvl="1"/>
            <a:r>
              <a:rPr lang="zh-TW" altLang="en-US" sz="3200" dirty="0"/>
              <a:t>這福氣既是「各樣」的，故能應付我們各種境遇中不同的需要。</a:t>
            </a:r>
            <a:endParaRPr lang="en-US" sz="3200" dirty="0"/>
          </a:p>
          <a:p>
            <a:pPr lvl="1"/>
            <a:r>
              <a:rPr lang="zh-TW" altLang="en-US" sz="3200" dirty="0"/>
              <a:t>這福氣不是要等到將來才賜給我們，而是早就賜給我們了，問題是你我常不知享用。</a:t>
            </a:r>
            <a:endParaRPr lang="en-US" sz="3200" dirty="0"/>
          </a:p>
          <a:p>
            <a:pPr lvl="1"/>
            <a:r>
              <a:rPr lang="zh-TW" altLang="en-US" sz="3200" dirty="0"/>
              <a:t>信徒既已憑著信心享用第一種屬靈的福氣─得救，今後更要運用信心來支取各樣屬靈的福氣</a:t>
            </a:r>
            <a:r>
              <a:rPr lang="zh-TW" altLang="en-US" sz="3200" dirty="0" smtClean="0"/>
              <a:t>。</a:t>
            </a:r>
            <a:endParaRPr lang="en-US" sz="3200" dirty="0"/>
          </a:p>
        </p:txBody>
      </p:sp>
    </p:spTree>
    <p:extLst>
      <p:ext uri="{BB962C8B-B14F-4D97-AF65-F5344CB8AC3E}">
        <p14:creationId xmlns:p14="http://schemas.microsoft.com/office/powerpoint/2010/main" val="14707240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50997"/>
          </a:xfrm>
        </p:spPr>
        <p:txBody>
          <a:bodyPr/>
          <a:lstStyle/>
          <a:p>
            <a:r>
              <a:rPr lang="zh-TW" altLang="en-US" b="1" dirty="0"/>
              <a:t>和合本</a:t>
            </a:r>
            <a:endParaRPr lang="en-US" dirty="0"/>
          </a:p>
          <a:p>
            <a:pPr marL="0" indent="0">
              <a:buNone/>
            </a:pPr>
            <a:r>
              <a:rPr lang="en-US" dirty="0"/>
              <a:t>4</a:t>
            </a:r>
            <a:r>
              <a:rPr lang="zh-TW" altLang="en-US" dirty="0"/>
              <a:t>就如神從創立世界以前，在基督裏揀選了我們，使我們在他面前成為聖潔，無有瑕疵；</a:t>
            </a:r>
            <a:endParaRPr lang="en-US" dirty="0"/>
          </a:p>
          <a:p>
            <a:r>
              <a:rPr lang="zh-TW" altLang="en-US" b="1" dirty="0"/>
              <a:t>新譯</a:t>
            </a:r>
            <a:r>
              <a:rPr lang="zh-TW" altLang="en-US" b="1" dirty="0" smtClean="0"/>
              <a:t>本</a:t>
            </a:r>
            <a:endParaRPr lang="en-US" dirty="0" smtClean="0"/>
          </a:p>
          <a:p>
            <a:pPr marL="0" indent="0">
              <a:buNone/>
            </a:pPr>
            <a:r>
              <a:rPr lang="en-US" dirty="0" smtClean="0"/>
              <a:t>4</a:t>
            </a:r>
            <a:r>
              <a:rPr lang="zh-TW" altLang="en-US" dirty="0" smtClean="0"/>
              <a:t>就如創立世界以前，他在基督裡揀選了我們，使我們因著愛，在他面前成為聖潔，沒有瑕疵。</a:t>
            </a:r>
            <a:endParaRPr lang="en-US" dirty="0" smtClean="0"/>
          </a:p>
          <a:p>
            <a:r>
              <a:rPr lang="en-US" b="1" dirty="0" smtClean="0"/>
              <a:t>ESV</a:t>
            </a:r>
            <a:endParaRPr lang="en-US" dirty="0"/>
          </a:p>
          <a:p>
            <a:pPr marL="0" indent="0">
              <a:buNone/>
            </a:pPr>
            <a:r>
              <a:rPr lang="en-US" dirty="0"/>
              <a:t>4 even as he chose us in him before the foundation of the world, that we should be holy and blameless before him. In love</a:t>
            </a:r>
          </a:p>
          <a:p>
            <a:r>
              <a:rPr lang="en-US" b="1" dirty="0"/>
              <a:t>NIV</a:t>
            </a:r>
            <a:endParaRPr lang="en-US" dirty="0"/>
          </a:p>
          <a:p>
            <a:pPr marL="0" indent="0">
              <a:buNone/>
            </a:pPr>
            <a:r>
              <a:rPr lang="en-US" dirty="0"/>
              <a:t>4 For he chose us in him before the creation of the world to be holy and blameless in his sight. In love</a:t>
            </a:r>
          </a:p>
        </p:txBody>
      </p:sp>
    </p:spTree>
    <p:extLst>
      <p:ext uri="{BB962C8B-B14F-4D97-AF65-F5344CB8AC3E}">
        <p14:creationId xmlns:p14="http://schemas.microsoft.com/office/powerpoint/2010/main" val="26998110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4605"/>
            <a:ext cx="8382000" cy="6783395"/>
          </a:xfrm>
        </p:spPr>
        <p:txBody>
          <a:bodyPr/>
          <a:lstStyle/>
          <a:p>
            <a:pPr lvl="0"/>
            <a:r>
              <a:rPr lang="zh-TW" altLang="en-US" dirty="0"/>
              <a:t>原文直譯</a:t>
            </a:r>
            <a:endParaRPr lang="en-US" dirty="0"/>
          </a:p>
          <a:p>
            <a:pPr lvl="1"/>
            <a:r>
              <a:rPr lang="zh-TW" altLang="en-US" dirty="0"/>
              <a:t>正如祂自己從創立世界以前，在祂裏面揀選了我們，使我們在祂面前，在愛裏，分別為聖，毫無瑕疵；</a:t>
            </a:r>
            <a:endParaRPr lang="en-US" dirty="0"/>
          </a:p>
          <a:p>
            <a:pPr lvl="0"/>
            <a:r>
              <a:rPr lang="zh-TW" altLang="en-US" dirty="0"/>
              <a:t>字義</a:t>
            </a:r>
            <a:endParaRPr lang="en-US" dirty="0"/>
          </a:p>
          <a:p>
            <a:pPr lvl="1"/>
            <a:r>
              <a:rPr lang="zh-TW" altLang="en-US" dirty="0"/>
              <a:t>創立</a:t>
            </a:r>
            <a:r>
              <a:rPr lang="en-US" dirty="0"/>
              <a:t>: </a:t>
            </a:r>
            <a:r>
              <a:rPr lang="zh-TW" altLang="en-US" dirty="0"/>
              <a:t>向下放置，奠基</a:t>
            </a:r>
            <a:endParaRPr lang="en-US" dirty="0"/>
          </a:p>
          <a:p>
            <a:pPr lvl="1"/>
            <a:r>
              <a:rPr lang="zh-TW" altLang="en-US" dirty="0"/>
              <a:t>揀選</a:t>
            </a:r>
            <a:r>
              <a:rPr lang="en-US" dirty="0"/>
              <a:t>: </a:t>
            </a:r>
            <a:r>
              <a:rPr lang="zh-TW" altLang="en-US" dirty="0"/>
              <a:t>選擇，選出</a:t>
            </a:r>
            <a:endParaRPr lang="en-US" dirty="0"/>
          </a:p>
          <a:p>
            <a:pPr lvl="1"/>
            <a:r>
              <a:rPr lang="zh-TW" altLang="en-US" dirty="0"/>
              <a:t>成為</a:t>
            </a:r>
            <a:r>
              <a:rPr lang="en-US" dirty="0"/>
              <a:t>: </a:t>
            </a:r>
            <a:r>
              <a:rPr lang="zh-TW" altLang="en-US" dirty="0"/>
              <a:t>是</a:t>
            </a:r>
            <a:endParaRPr lang="en-US" dirty="0"/>
          </a:p>
          <a:p>
            <a:pPr lvl="1"/>
            <a:r>
              <a:rPr lang="zh-TW" altLang="en-US" dirty="0"/>
              <a:t>聖潔</a:t>
            </a:r>
            <a:r>
              <a:rPr lang="en-US" dirty="0"/>
              <a:t>: </a:t>
            </a:r>
            <a:r>
              <a:rPr lang="zh-TW" altLang="en-US" dirty="0"/>
              <a:t>不同，分開，分別出來</a:t>
            </a:r>
            <a:endParaRPr lang="en-US" dirty="0"/>
          </a:p>
          <a:p>
            <a:pPr lvl="1"/>
            <a:r>
              <a:rPr lang="zh-TW" altLang="en-US" dirty="0"/>
              <a:t>瑕疵</a:t>
            </a:r>
            <a:r>
              <a:rPr lang="en-US" dirty="0"/>
              <a:t>: </a:t>
            </a:r>
            <a:r>
              <a:rPr lang="zh-TW" altLang="en-US" dirty="0"/>
              <a:t>雜質、斑</a:t>
            </a:r>
            <a:r>
              <a:rPr lang="zh-TW" altLang="en-US" dirty="0" smtClean="0"/>
              <a:t>痕</a:t>
            </a:r>
            <a:endParaRPr lang="en-US" altLang="zh-TW" dirty="0" smtClean="0"/>
          </a:p>
          <a:p>
            <a:pPr lvl="0"/>
            <a:r>
              <a:rPr lang="zh-TW" altLang="en-US" dirty="0"/>
              <a:t>背景</a:t>
            </a:r>
            <a:endParaRPr lang="en-US" dirty="0"/>
          </a:p>
          <a:p>
            <a:pPr lvl="1"/>
            <a:r>
              <a:rPr lang="zh-TW" altLang="en-US" dirty="0"/>
              <a:t>「無有瑕疵，」在舊約裏是用於獻祭的一個字。根據猶太人的律法，在動物作為祭牲之前，必須經過仔細的察驗，如果有任何微細的瑕疵，必須被棄，不適合作為獻給神的祭牲</a:t>
            </a:r>
            <a:r>
              <a:rPr lang="zh-TW" altLang="en-US" dirty="0" smtClean="0"/>
              <a:t>。</a:t>
            </a:r>
            <a:endParaRPr lang="en-US" dirty="0"/>
          </a:p>
        </p:txBody>
      </p:sp>
    </p:spTree>
    <p:extLst>
      <p:ext uri="{BB962C8B-B14F-4D97-AF65-F5344CB8AC3E}">
        <p14:creationId xmlns:p14="http://schemas.microsoft.com/office/powerpoint/2010/main" val="238547947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03264"/>
          </a:xfrm>
        </p:spPr>
        <p:txBody>
          <a:bodyPr/>
          <a:lstStyle/>
          <a:p>
            <a:pPr lvl="0"/>
            <a:r>
              <a:rPr lang="zh-TW" altLang="en-US" sz="3600" dirty="0"/>
              <a:t>文義</a:t>
            </a:r>
            <a:endParaRPr lang="en-US" sz="3600" dirty="0"/>
          </a:p>
          <a:p>
            <a:pPr lvl="1"/>
            <a:r>
              <a:rPr lang="zh-TW" altLang="en-US" sz="3200" dirty="0"/>
              <a:t>本節論神的揀選有四：</a:t>
            </a:r>
            <a:endParaRPr lang="en-US" sz="3200" dirty="0"/>
          </a:p>
          <a:p>
            <a:pPr lvl="2"/>
            <a:r>
              <a:rPr lang="zh-TW" altLang="en-US" sz="2800" dirty="0"/>
              <a:t>意義：是「揀選」，不是</a:t>
            </a:r>
            <a:r>
              <a:rPr lang="en-US" altLang="zh-TW" sz="2800" dirty="0"/>
              <a:t>『</a:t>
            </a:r>
            <a:r>
              <a:rPr lang="zh-TW" altLang="en-US" sz="2800" dirty="0"/>
              <a:t>拾取</a:t>
            </a:r>
            <a:r>
              <a:rPr lang="en-US" altLang="zh-TW" sz="2800" dirty="0"/>
              <a:t>』</a:t>
            </a:r>
            <a:r>
              <a:rPr lang="zh-TW" altLang="en-US" sz="2800" dirty="0"/>
              <a:t>，是從世人中特意把我們揀出來，分別出來，並不是一種偶然起意的行為</a:t>
            </a:r>
            <a:endParaRPr lang="en-US" sz="2800" dirty="0"/>
          </a:p>
          <a:p>
            <a:pPr lvl="2"/>
            <a:r>
              <a:rPr lang="zh-TW" altLang="en-US" sz="2800" dirty="0"/>
              <a:t>時間：是「從創立世界以前」就已經揀選了我們</a:t>
            </a:r>
            <a:endParaRPr lang="en-US" sz="2800" dirty="0"/>
          </a:p>
          <a:p>
            <a:pPr lvl="2"/>
            <a:r>
              <a:rPr lang="zh-TW" altLang="en-US" sz="2800" dirty="0"/>
              <a:t>憑藉：是「在基督裏」揀選了我們</a:t>
            </a:r>
            <a:endParaRPr lang="en-US" sz="2800" dirty="0"/>
          </a:p>
          <a:p>
            <a:pPr lvl="2"/>
            <a:r>
              <a:rPr lang="zh-TW" altLang="en-US" sz="2800" dirty="0"/>
              <a:t>目的：要「使我們在祂面前成為聖潔，無有瑕疵，」不只是地位上的成聖，並且也是在生活上成聖。</a:t>
            </a:r>
            <a:endParaRPr lang="en-US" sz="2800" dirty="0"/>
          </a:p>
          <a:p>
            <a:pPr lvl="1"/>
            <a:r>
              <a:rPr lang="zh-TW" altLang="en-US" sz="3200" dirty="0"/>
              <a:t>照原文，第五節開頭的</a:t>
            </a:r>
            <a:r>
              <a:rPr lang="en-US" altLang="zh-TW" sz="3200" dirty="0"/>
              <a:t>『</a:t>
            </a:r>
            <a:r>
              <a:rPr lang="zh-TW" altLang="en-US" sz="3200" dirty="0"/>
              <a:t>又因愛我們</a:t>
            </a:r>
            <a:r>
              <a:rPr lang="en-US" altLang="zh-TW" sz="3200" dirty="0"/>
              <a:t>』</a:t>
            </a:r>
            <a:r>
              <a:rPr lang="zh-TW" altLang="en-US" sz="3200" dirty="0"/>
              <a:t>可放在本節；主的愛是我們成聖的原因，又是我們願意追求聖潔生活的原動力</a:t>
            </a:r>
            <a:r>
              <a:rPr lang="zh-TW" altLang="en-US" sz="3200" dirty="0" smtClean="0"/>
              <a:t>。</a:t>
            </a:r>
            <a:endParaRPr lang="en-US" sz="3200" dirty="0"/>
          </a:p>
        </p:txBody>
      </p:sp>
    </p:spTree>
    <p:extLst>
      <p:ext uri="{BB962C8B-B14F-4D97-AF65-F5344CB8AC3E}">
        <p14:creationId xmlns:p14="http://schemas.microsoft.com/office/powerpoint/2010/main" val="11779222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a:t>以弗所</a:t>
            </a:r>
            <a:endParaRPr lang="en-US" dirty="0"/>
          </a:p>
        </p:txBody>
      </p:sp>
      <p:sp>
        <p:nvSpPr>
          <p:cNvPr id="3" name="Content Placeholder 2"/>
          <p:cNvSpPr>
            <a:spLocks noGrp="1"/>
          </p:cNvSpPr>
          <p:nvPr>
            <p:ph idx="1"/>
          </p:nvPr>
        </p:nvSpPr>
        <p:spPr>
          <a:xfrm>
            <a:off x="381000" y="916626"/>
            <a:ext cx="8382000" cy="5539978"/>
          </a:xfrm>
        </p:spPr>
        <p:txBody>
          <a:bodyPr/>
          <a:lstStyle/>
          <a:p>
            <a:r>
              <a:rPr lang="zh-CN" altLang="en-US" sz="3600" b="1" dirty="0"/>
              <a:t>以弗所</a:t>
            </a:r>
            <a:r>
              <a:rPr lang="zh-CN" altLang="en-US" sz="3600" dirty="0"/>
              <a:t>又译</a:t>
            </a:r>
            <a:r>
              <a:rPr lang="zh-CN" altLang="en-US" sz="3600" b="1" dirty="0"/>
              <a:t>爱菲索斯</a:t>
            </a:r>
            <a:r>
              <a:rPr lang="zh-CN" altLang="en-US" sz="3600" dirty="0"/>
              <a:t>或</a:t>
            </a:r>
            <a:r>
              <a:rPr lang="zh-CN" altLang="en-US" sz="3600" b="1" dirty="0"/>
              <a:t>艾菲索斯</a:t>
            </a:r>
            <a:r>
              <a:rPr lang="zh-CN" altLang="en-US" sz="3600" dirty="0"/>
              <a:t>（</a:t>
            </a:r>
            <a:r>
              <a:rPr lang="zh-CN" altLang="en-US" sz="3600" dirty="0">
                <a:hlinkClick r:id="rId2" tooltip="希腊语"/>
              </a:rPr>
              <a:t>希腊语</a:t>
            </a:r>
            <a:r>
              <a:rPr lang="zh-CN" altLang="en-US" sz="3600" dirty="0"/>
              <a:t>：</a:t>
            </a:r>
            <a:r>
              <a:rPr lang="en-US" altLang="zh-CN" sz="3600" b="1" dirty="0" err="1"/>
              <a:t>Ἔφεσος</a:t>
            </a:r>
            <a:r>
              <a:rPr lang="zh-CN" altLang="en-US" sz="3600" dirty="0"/>
              <a:t>；</a:t>
            </a:r>
            <a:r>
              <a:rPr lang="zh-CN" altLang="en-US" sz="3600" dirty="0">
                <a:hlinkClick r:id="rId3" tooltip="英语"/>
              </a:rPr>
              <a:t>英语</a:t>
            </a:r>
            <a:r>
              <a:rPr lang="zh-CN" altLang="en-US" sz="3600" dirty="0"/>
              <a:t>：</a:t>
            </a:r>
            <a:r>
              <a:rPr lang="en-US" altLang="zh-CN" sz="3600" b="1" dirty="0"/>
              <a:t>Ephesus</a:t>
            </a:r>
            <a:r>
              <a:rPr lang="zh-CN" altLang="en-US" sz="3600" dirty="0"/>
              <a:t>；</a:t>
            </a:r>
            <a:r>
              <a:rPr lang="zh-CN" altLang="en-US" sz="3600" dirty="0">
                <a:hlinkClick r:id="rId4" tooltip="土耳其语"/>
              </a:rPr>
              <a:t>土耳其语</a:t>
            </a:r>
            <a:r>
              <a:rPr lang="zh-CN" altLang="en-US" sz="3600" dirty="0"/>
              <a:t>：</a:t>
            </a:r>
            <a:r>
              <a:rPr lang="en-US" altLang="zh-CN" sz="3600" b="1" dirty="0" err="1"/>
              <a:t>Efes</a:t>
            </a:r>
            <a:r>
              <a:rPr lang="zh-CN" altLang="en-US" sz="3600" dirty="0" smtClean="0"/>
              <a:t>）</a:t>
            </a:r>
            <a:endParaRPr lang="en-US" altLang="zh-CN" sz="3600" dirty="0" smtClean="0"/>
          </a:p>
          <a:p>
            <a:r>
              <a:rPr lang="zh-CN" altLang="en-US" sz="3600" dirty="0" smtClean="0"/>
              <a:t>是</a:t>
            </a:r>
            <a:r>
              <a:rPr lang="zh-CN" altLang="en-US" sz="3600" dirty="0">
                <a:hlinkClick r:id="rId5" tooltip="古希腊人"/>
              </a:rPr>
              <a:t>古希腊人</a:t>
            </a:r>
            <a:r>
              <a:rPr lang="zh-CN" altLang="en-US" sz="3600" dirty="0"/>
              <a:t>在</a:t>
            </a:r>
            <a:r>
              <a:rPr lang="zh-CN" altLang="en-US" sz="3600" dirty="0">
                <a:hlinkClick r:id="rId6" tooltip="小亚细亚"/>
              </a:rPr>
              <a:t>小亚细亚</a:t>
            </a:r>
            <a:r>
              <a:rPr lang="zh-CN" altLang="en-US" sz="3600" dirty="0"/>
              <a:t>建立的一个大城市</a:t>
            </a:r>
            <a:r>
              <a:rPr lang="zh-CN" altLang="en-US" sz="3600" dirty="0" smtClean="0"/>
              <a:t>，</a:t>
            </a:r>
            <a:endParaRPr lang="en-US" altLang="zh-CN" sz="3600" dirty="0" smtClean="0"/>
          </a:p>
          <a:p>
            <a:r>
              <a:rPr lang="zh-CN" altLang="en-US" sz="3600" dirty="0" smtClean="0">
                <a:hlinkClick r:id="rId7" tooltip="圣母玛利亚"/>
              </a:rPr>
              <a:t>圣</a:t>
            </a:r>
            <a:r>
              <a:rPr lang="zh-CN" altLang="en-US" sz="3600" dirty="0">
                <a:hlinkClick r:id="rId7" tooltip="圣母玛利亚"/>
              </a:rPr>
              <a:t>母玛利亚</a:t>
            </a:r>
            <a:r>
              <a:rPr lang="zh-CN" altLang="en-US" sz="3600" dirty="0"/>
              <a:t>终老其身于此</a:t>
            </a:r>
            <a:r>
              <a:rPr lang="zh-CN" altLang="en-US" sz="3600" dirty="0" smtClean="0"/>
              <a:t>，</a:t>
            </a:r>
            <a:endParaRPr lang="en-US" altLang="zh-CN" sz="3600" dirty="0" smtClean="0"/>
          </a:p>
          <a:p>
            <a:r>
              <a:rPr lang="zh-CN" altLang="en-US" sz="3600" dirty="0" smtClean="0"/>
              <a:t>位</a:t>
            </a:r>
            <a:r>
              <a:rPr lang="zh-CN" altLang="en-US" sz="3600" dirty="0"/>
              <a:t>于</a:t>
            </a:r>
            <a:r>
              <a:rPr lang="zh-CN" altLang="en-US" sz="3600" dirty="0">
                <a:hlinkClick r:id="rId8" tooltip="加斯他河（页面不存在）"/>
              </a:rPr>
              <a:t>加斯他河</a:t>
            </a:r>
            <a:r>
              <a:rPr lang="zh-CN" altLang="en-US" sz="3600" dirty="0"/>
              <a:t>注入</a:t>
            </a:r>
            <a:r>
              <a:rPr lang="zh-CN" altLang="en-US" sz="3600" dirty="0">
                <a:hlinkClick r:id="rId9" tooltip="爱琴海"/>
              </a:rPr>
              <a:t>爱琴海</a:t>
            </a:r>
            <a:r>
              <a:rPr lang="zh-CN" altLang="en-US" sz="3600" dirty="0"/>
              <a:t>的河口（今天属于</a:t>
            </a:r>
            <a:r>
              <a:rPr lang="zh-CN" altLang="en-US" sz="3600" dirty="0">
                <a:hlinkClick r:id="rId10" tooltip="土耳其"/>
              </a:rPr>
              <a:t>土耳其</a:t>
            </a:r>
            <a:r>
              <a:rPr lang="zh-CN" altLang="en-US" sz="3600" dirty="0" smtClean="0"/>
              <a:t>）。</a:t>
            </a:r>
            <a:endParaRPr lang="en-US" altLang="zh-CN" sz="3600" dirty="0" smtClean="0"/>
          </a:p>
          <a:p>
            <a:r>
              <a:rPr lang="zh-CN" altLang="en-US" sz="3600" dirty="0" smtClean="0"/>
              <a:t>最</a:t>
            </a:r>
            <a:r>
              <a:rPr lang="zh-CN" altLang="en-US" sz="3600" dirty="0"/>
              <a:t>初由</a:t>
            </a:r>
            <a:r>
              <a:rPr lang="zh-CN" altLang="en-US" sz="3600" dirty="0">
                <a:hlinkClick r:id="rId11" tooltip="雅典"/>
              </a:rPr>
              <a:t>雅典</a:t>
            </a:r>
            <a:r>
              <a:rPr lang="zh-CN" altLang="en-US" sz="3600" dirty="0"/>
              <a:t>殖民者建立</a:t>
            </a:r>
            <a:r>
              <a:rPr lang="zh-CN" altLang="en-US" sz="3600" dirty="0" smtClean="0"/>
              <a:t>。</a:t>
            </a:r>
            <a:endParaRPr lang="en-US" altLang="zh-CN" sz="3600" dirty="0" smtClean="0"/>
          </a:p>
          <a:p>
            <a:r>
              <a:rPr lang="zh-CN" altLang="en-US" sz="3600" dirty="0" smtClean="0"/>
              <a:t>以</a:t>
            </a:r>
            <a:r>
              <a:rPr lang="zh-CN" altLang="en-US" sz="3600" dirty="0"/>
              <a:t>弗所</a:t>
            </a:r>
            <a:r>
              <a:rPr lang="zh-CN" altLang="en-US" sz="3600" dirty="0">
                <a:hlinkClick r:id="rId12" tooltip="废墟"/>
              </a:rPr>
              <a:t>废墟</a:t>
            </a:r>
            <a:r>
              <a:rPr lang="zh-CN" altLang="en-US" sz="3600" dirty="0"/>
              <a:t>是土耳其一个著名的旅游</a:t>
            </a:r>
            <a:r>
              <a:rPr lang="zh-CN" altLang="en-US" sz="3600" dirty="0" smtClean="0"/>
              <a:t>点</a:t>
            </a:r>
            <a:endParaRPr lang="en-US" sz="3600" dirty="0"/>
          </a:p>
        </p:txBody>
      </p:sp>
    </p:spTree>
    <p:extLst>
      <p:ext uri="{BB962C8B-B14F-4D97-AF65-F5344CB8AC3E}">
        <p14:creationId xmlns:p14="http://schemas.microsoft.com/office/powerpoint/2010/main" val="21138481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64819"/>
          </a:xfrm>
        </p:spPr>
        <p:txBody>
          <a:bodyPr/>
          <a:lstStyle/>
          <a:p>
            <a:pPr lvl="0"/>
            <a:r>
              <a:rPr lang="zh-TW" altLang="en-US" sz="4000" dirty="0"/>
              <a:t>解析</a:t>
            </a:r>
            <a:endParaRPr lang="en-US" sz="4000" dirty="0"/>
          </a:p>
          <a:p>
            <a:pPr lvl="1"/>
            <a:r>
              <a:rPr lang="zh-TW" altLang="en-US" sz="3200" dirty="0"/>
              <a:t>不是人揀選了神，是神揀選了人，其奇妙處就在於此</a:t>
            </a:r>
            <a:r>
              <a:rPr lang="en-US" sz="3200" dirty="0"/>
              <a:t>(</a:t>
            </a:r>
            <a:r>
              <a:rPr lang="zh-TW" altLang="en-US" sz="3200" dirty="0"/>
              <a:t>參約十五</a:t>
            </a:r>
            <a:r>
              <a:rPr lang="en-US" sz="3200" dirty="0"/>
              <a:t>16)</a:t>
            </a:r>
            <a:r>
              <a:rPr lang="zh-TW" altLang="en-US" sz="3200" dirty="0" smtClean="0"/>
              <a:t>。</a:t>
            </a:r>
            <a:endParaRPr lang="en-US" altLang="zh-TW" sz="3200" dirty="0"/>
          </a:p>
          <a:p>
            <a:pPr lvl="2">
              <a:buFont typeface="Wingdings" panose="05000000000000000000" pitchFamily="2" charset="2"/>
              <a:buChar char="§"/>
            </a:pPr>
            <a:r>
              <a:rPr lang="en-US" sz="3200" dirty="0" smtClean="0"/>
              <a:t>(</a:t>
            </a:r>
            <a:r>
              <a:rPr lang="zh-TW" altLang="en-US" sz="3200" dirty="0"/>
              <a:t>約十五</a:t>
            </a:r>
            <a:r>
              <a:rPr lang="en-US" sz="3200" dirty="0"/>
              <a:t>16) 16</a:t>
            </a:r>
            <a:r>
              <a:rPr lang="zh-TW" altLang="en-US" sz="3200" dirty="0"/>
              <a:t>不是你們揀選了我，是我揀選了你們，並且分派你們去結果子，叫你們的果子常存，使你們奉我的名，無論向父求甚麼，他就賜給你們</a:t>
            </a:r>
            <a:r>
              <a:rPr lang="zh-TW" altLang="en-US" sz="3200" dirty="0" smtClean="0"/>
              <a:t>。</a:t>
            </a:r>
            <a:endParaRPr lang="en-US" altLang="zh-TW" sz="3200" dirty="0" smtClean="0"/>
          </a:p>
          <a:p>
            <a:pPr lvl="1"/>
            <a:r>
              <a:rPr lang="zh-TW" altLang="en-US" sz="3200" dirty="0"/>
              <a:t>喜好和需要來揀選人，所以任何人均不能更動祂的揀選。</a:t>
            </a:r>
            <a:endParaRPr lang="en-US" sz="3200" dirty="0"/>
          </a:p>
          <a:p>
            <a:pPr lvl="1"/>
            <a:r>
              <a:rPr lang="zh-TW" altLang="en-US" sz="3200" dirty="0"/>
              <a:t>神的揀選決不是盲無目標的；神揀選我們，乃是要在我們的身上得著稱</a:t>
            </a:r>
            <a:r>
              <a:rPr lang="zh-TW" altLang="en-US" sz="3200" dirty="0" smtClean="0"/>
              <a:t>讚</a:t>
            </a:r>
            <a:r>
              <a:rPr lang="en-US" sz="3200" dirty="0" smtClean="0"/>
              <a:t>(</a:t>
            </a:r>
            <a:r>
              <a:rPr lang="zh-TW" altLang="en-US" sz="3200" dirty="0" smtClean="0"/>
              <a:t>參</a:t>
            </a:r>
            <a:r>
              <a:rPr lang="en-US" sz="3200" dirty="0" smtClean="0"/>
              <a:t>6</a:t>
            </a:r>
            <a:r>
              <a:rPr lang="zh-TW" altLang="en-US" sz="3200" dirty="0" smtClean="0"/>
              <a:t>節</a:t>
            </a:r>
            <a:r>
              <a:rPr lang="en-US" sz="3200" dirty="0" smtClean="0"/>
              <a:t>)</a:t>
            </a:r>
            <a:r>
              <a:rPr lang="zh-TW" altLang="en-US" sz="3200" dirty="0" smtClean="0"/>
              <a:t>。</a:t>
            </a:r>
            <a:endParaRPr lang="en-US" sz="3200" dirty="0"/>
          </a:p>
          <a:p>
            <a:pPr lvl="2">
              <a:buFont typeface="Wingdings" panose="05000000000000000000" pitchFamily="2" charset="2"/>
              <a:buChar char="§"/>
            </a:pPr>
            <a:r>
              <a:rPr lang="en-US" sz="3200" dirty="0"/>
              <a:t>(6</a:t>
            </a:r>
            <a:r>
              <a:rPr lang="zh-TW" altLang="en-US" sz="3200" dirty="0"/>
              <a:t>節</a:t>
            </a:r>
            <a:r>
              <a:rPr lang="en-US" sz="3200" dirty="0"/>
              <a:t>) 6</a:t>
            </a:r>
            <a:r>
              <a:rPr lang="zh-TW" altLang="en-US" sz="3200" dirty="0"/>
              <a:t>使他榮耀的恩典得著稱讚；這恩典是他在愛子裏所賜給我們的</a:t>
            </a:r>
            <a:r>
              <a:rPr lang="zh-TW" altLang="en-US" sz="3200" dirty="0" smtClean="0"/>
              <a:t>。</a:t>
            </a:r>
            <a:endParaRPr lang="en-US" sz="3200" dirty="0"/>
          </a:p>
        </p:txBody>
      </p:sp>
    </p:spTree>
    <p:extLst>
      <p:ext uri="{BB962C8B-B14F-4D97-AF65-F5344CB8AC3E}">
        <p14:creationId xmlns:p14="http://schemas.microsoft.com/office/powerpoint/2010/main" val="19105010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816977"/>
          </a:xfrm>
        </p:spPr>
        <p:txBody>
          <a:bodyPr/>
          <a:lstStyle/>
          <a:p>
            <a:pPr lvl="1"/>
            <a:r>
              <a:rPr lang="zh-TW" altLang="en-US" sz="3600" dirty="0"/>
              <a:t>我們能「成為聖潔」，絕不是我們自己努力所能作到的，完全是神的恩典使然。</a:t>
            </a:r>
            <a:endParaRPr lang="en-US" sz="3600" dirty="0"/>
          </a:p>
          <a:p>
            <a:pPr lvl="1"/>
            <a:r>
              <a:rPr lang="zh-TW" altLang="en-US" sz="3600" dirty="0"/>
              <a:t>聖潔是神揀選的結果，不是神揀選的原因。</a:t>
            </a:r>
            <a:endParaRPr lang="en-US" sz="3600" dirty="0"/>
          </a:p>
          <a:p>
            <a:pPr lvl="1"/>
            <a:r>
              <a:rPr lang="zh-TW" altLang="en-US" sz="3600" dirty="0"/>
              <a:t>主的愛既是我們進到實際成聖生活的途徑，故當保守自己常在祂的愛裏</a:t>
            </a:r>
            <a:r>
              <a:rPr lang="en-US" sz="3600" dirty="0"/>
              <a:t>(</a:t>
            </a:r>
            <a:r>
              <a:rPr lang="zh-TW" altLang="en-US" sz="3600" dirty="0"/>
              <a:t>猶</a:t>
            </a:r>
            <a:r>
              <a:rPr lang="en-US" sz="3600" dirty="0"/>
              <a:t>21)</a:t>
            </a:r>
            <a:r>
              <a:rPr lang="zh-TW" altLang="en-US" sz="3600" dirty="0"/>
              <a:t>。</a:t>
            </a:r>
            <a:endParaRPr lang="en-US" sz="3600" dirty="0"/>
          </a:p>
          <a:p>
            <a:pPr lvl="2">
              <a:buFont typeface="Wingdings" panose="05000000000000000000" pitchFamily="2" charset="2"/>
              <a:buChar char="§"/>
            </a:pPr>
            <a:r>
              <a:rPr lang="en-US" sz="3600" dirty="0"/>
              <a:t>(</a:t>
            </a:r>
            <a:r>
              <a:rPr lang="zh-TW" altLang="en-US" sz="3600" dirty="0"/>
              <a:t>猶</a:t>
            </a:r>
            <a:r>
              <a:rPr lang="en-US" sz="3600" dirty="0"/>
              <a:t>21) 21</a:t>
            </a:r>
            <a:r>
              <a:rPr lang="zh-TW" altLang="en-US" sz="3600" dirty="0"/>
              <a:t>保守自己常在神的愛中，仰望我們主耶穌基督的憐憫，直到永生。</a:t>
            </a:r>
            <a:endParaRPr lang="en-US" sz="3600" dirty="0"/>
          </a:p>
        </p:txBody>
      </p:sp>
    </p:spTree>
    <p:extLst>
      <p:ext uri="{BB962C8B-B14F-4D97-AF65-F5344CB8AC3E}">
        <p14:creationId xmlns:p14="http://schemas.microsoft.com/office/powerpoint/2010/main" val="407099582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50997"/>
          </a:xfrm>
        </p:spPr>
        <p:txBody>
          <a:bodyPr/>
          <a:lstStyle/>
          <a:p>
            <a:r>
              <a:rPr lang="zh-TW" altLang="en-US" b="1" dirty="0"/>
              <a:t>和合本</a:t>
            </a:r>
            <a:endParaRPr lang="en-US" dirty="0"/>
          </a:p>
          <a:p>
            <a:pPr marL="0" indent="0">
              <a:buNone/>
            </a:pPr>
            <a:r>
              <a:rPr lang="en-US" dirty="0"/>
              <a:t>5</a:t>
            </a:r>
            <a:r>
              <a:rPr lang="zh-TW" altLang="en-US" dirty="0"/>
              <a:t>又因愛我們，就按著自己的意旨所喜悅的，預定我們藉著耶穌基督得兒子的名分，</a:t>
            </a:r>
            <a:endParaRPr lang="en-US" dirty="0"/>
          </a:p>
          <a:p>
            <a:r>
              <a:rPr lang="zh-TW" altLang="en-US" b="1" dirty="0"/>
              <a:t>新譯本</a:t>
            </a:r>
            <a:endParaRPr lang="en-US" dirty="0"/>
          </a:p>
          <a:p>
            <a:pPr marL="0" indent="0">
              <a:buNone/>
            </a:pPr>
            <a:r>
              <a:rPr lang="en-US" dirty="0"/>
              <a:t>5</a:t>
            </a:r>
            <a:r>
              <a:rPr lang="zh-TW" altLang="en-US" dirty="0"/>
              <a:t>他又按著自己旨意所喜悅的，預定我們藉著耶穌基督得兒子的名分，</a:t>
            </a:r>
            <a:endParaRPr lang="en-US" dirty="0"/>
          </a:p>
          <a:p>
            <a:r>
              <a:rPr lang="en-US" b="1" dirty="0"/>
              <a:t>ESV</a:t>
            </a:r>
            <a:endParaRPr lang="en-US" dirty="0"/>
          </a:p>
          <a:p>
            <a:pPr marL="0" indent="0">
              <a:buNone/>
            </a:pPr>
            <a:r>
              <a:rPr lang="en-US" dirty="0"/>
              <a:t>5 he predestined us for adoption as sons through Jesus Christ, according to the purpose of his will,</a:t>
            </a:r>
          </a:p>
          <a:p>
            <a:r>
              <a:rPr lang="en-US" b="1" dirty="0"/>
              <a:t>NIV</a:t>
            </a:r>
            <a:endParaRPr lang="en-US" dirty="0"/>
          </a:p>
          <a:p>
            <a:pPr marL="0" indent="0">
              <a:buNone/>
            </a:pPr>
            <a:r>
              <a:rPr lang="en-US" dirty="0" smtClean="0"/>
              <a:t>5he </a:t>
            </a:r>
            <a:r>
              <a:rPr lang="en-US" dirty="0"/>
              <a:t>predestined us for adoption to </a:t>
            </a:r>
            <a:r>
              <a:rPr lang="en-US" dirty="0" err="1"/>
              <a:t>sonship</a:t>
            </a:r>
            <a:r>
              <a:rPr lang="en-US" dirty="0"/>
              <a:t> through Jesus Christ, in accordance with his pleasure and will—</a:t>
            </a:r>
          </a:p>
        </p:txBody>
      </p:sp>
    </p:spTree>
    <p:extLst>
      <p:ext uri="{BB962C8B-B14F-4D97-AF65-F5344CB8AC3E}">
        <p14:creationId xmlns:p14="http://schemas.microsoft.com/office/powerpoint/2010/main" val="27800064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09420"/>
          </a:xfrm>
        </p:spPr>
        <p:txBody>
          <a:bodyPr/>
          <a:lstStyle/>
          <a:p>
            <a:pPr lvl="0"/>
            <a:r>
              <a:rPr lang="zh-TW" altLang="en-US" dirty="0"/>
              <a:t>原文直譯</a:t>
            </a:r>
            <a:endParaRPr lang="en-US" dirty="0"/>
          </a:p>
          <a:p>
            <a:pPr lvl="1"/>
            <a:r>
              <a:rPr lang="zh-TW" altLang="en-US" dirty="0"/>
              <a:t>按著祂旨意所喜悅的，預定了我們，藉著耶穌基督得兒子的名分，而歸於祂；</a:t>
            </a:r>
            <a:endParaRPr lang="en-US" dirty="0"/>
          </a:p>
          <a:p>
            <a:pPr lvl="0"/>
            <a:r>
              <a:rPr lang="zh-TW" altLang="en-US" dirty="0"/>
              <a:t>字義</a:t>
            </a:r>
            <a:endParaRPr lang="en-US" dirty="0"/>
          </a:p>
          <a:p>
            <a:pPr lvl="1"/>
            <a:r>
              <a:rPr lang="zh-TW" altLang="en-US" dirty="0"/>
              <a:t>按著</a:t>
            </a:r>
            <a:r>
              <a:rPr lang="en-US" dirty="0"/>
              <a:t>: </a:t>
            </a:r>
            <a:r>
              <a:rPr lang="zh-TW" altLang="en-US" dirty="0"/>
              <a:t>表示依據的所在</a:t>
            </a:r>
            <a:endParaRPr lang="en-US" dirty="0"/>
          </a:p>
          <a:p>
            <a:pPr lvl="1"/>
            <a:r>
              <a:rPr lang="zh-TW" altLang="en-US" dirty="0"/>
              <a:t>喜悅</a:t>
            </a:r>
            <a:r>
              <a:rPr lang="en-US" dirty="0"/>
              <a:t>: </a:t>
            </a:r>
            <a:r>
              <a:rPr lang="zh-TW" altLang="en-US" dirty="0"/>
              <a:t>決心，意向</a:t>
            </a:r>
            <a:endParaRPr lang="en-US" dirty="0"/>
          </a:p>
          <a:p>
            <a:pPr lvl="1"/>
            <a:r>
              <a:rPr lang="zh-TW" altLang="en-US" dirty="0"/>
              <a:t>預定</a:t>
            </a:r>
            <a:r>
              <a:rPr lang="en-US" dirty="0"/>
              <a:t>: </a:t>
            </a:r>
            <a:r>
              <a:rPr lang="zh-TW" altLang="en-US" dirty="0"/>
              <a:t>預定畫上記號，預定標明出來，預定以界限劃開</a:t>
            </a:r>
            <a:endParaRPr lang="en-US" dirty="0"/>
          </a:p>
          <a:p>
            <a:pPr lvl="1"/>
            <a:r>
              <a:rPr lang="zh-TW" altLang="en-US" dirty="0"/>
              <a:t>得兒子的名分</a:t>
            </a:r>
            <a:r>
              <a:rPr lang="en-US" dirty="0"/>
              <a:t>: </a:t>
            </a:r>
            <a:r>
              <a:rPr lang="zh-TW" altLang="en-US" dirty="0"/>
              <a:t>成為嗣子</a:t>
            </a:r>
            <a:endParaRPr lang="en-US" dirty="0"/>
          </a:p>
          <a:p>
            <a:pPr lvl="0"/>
            <a:r>
              <a:rPr lang="zh-TW" altLang="en-US" dirty="0"/>
              <a:t>背景</a:t>
            </a:r>
            <a:endParaRPr lang="en-US" dirty="0"/>
          </a:p>
          <a:p>
            <a:pPr lvl="1"/>
            <a:r>
              <a:rPr lang="zh-TW" altLang="en-US" dirty="0"/>
              <a:t>按古代希臘風俗，父親對於他的兒女，有絕對的權力。一般兒女，不能輕易承受父親的產業，必須等到長大後，經過立嗣子的手續，得到了「兒子的名分」，才能合法享有一切兒子的權利</a:t>
            </a:r>
            <a:endParaRPr lang="en-US" dirty="0"/>
          </a:p>
        </p:txBody>
      </p:sp>
    </p:spTree>
    <p:extLst>
      <p:ext uri="{BB962C8B-B14F-4D97-AF65-F5344CB8AC3E}">
        <p14:creationId xmlns:p14="http://schemas.microsoft.com/office/powerpoint/2010/main" val="211991648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989332"/>
          </a:xfrm>
        </p:spPr>
        <p:txBody>
          <a:bodyPr/>
          <a:lstStyle/>
          <a:p>
            <a:pPr lvl="0"/>
            <a:r>
              <a:rPr lang="zh-TW" altLang="en-US" sz="4000" dirty="0"/>
              <a:t>文義</a:t>
            </a:r>
            <a:endParaRPr lang="en-US" sz="4000" dirty="0"/>
          </a:p>
          <a:p>
            <a:pPr lvl="1"/>
            <a:r>
              <a:rPr lang="zh-TW" altLang="en-US" sz="3600" dirty="0"/>
              <a:t>本節論到神的豫定有四：</a:t>
            </a:r>
            <a:endParaRPr lang="en-US" sz="3600" dirty="0"/>
          </a:p>
          <a:p>
            <a:pPr lvl="2"/>
            <a:r>
              <a:rPr lang="zh-TW" altLang="en-US" sz="3200" dirty="0"/>
              <a:t>原因：是「因愛我們，」或作</a:t>
            </a:r>
            <a:r>
              <a:rPr lang="en-US" altLang="zh-TW" sz="3200" dirty="0"/>
              <a:t>『</a:t>
            </a:r>
            <a:r>
              <a:rPr lang="zh-TW" altLang="en-US" sz="3200" dirty="0"/>
              <a:t>在愛裏</a:t>
            </a:r>
            <a:r>
              <a:rPr lang="en-US" altLang="zh-TW" sz="3200" dirty="0"/>
              <a:t>』</a:t>
            </a:r>
            <a:endParaRPr lang="en-US" sz="3200" dirty="0"/>
          </a:p>
          <a:p>
            <a:pPr lvl="2"/>
            <a:r>
              <a:rPr lang="zh-TW" altLang="en-US" sz="3200" dirty="0"/>
              <a:t>憑藉：是按著祂「自己意旨所喜悅的，」我們蒙恩，不由得我們自己，是神的旨意所喜悅的</a:t>
            </a:r>
            <a:endParaRPr lang="en-US" sz="3200" dirty="0"/>
          </a:p>
          <a:p>
            <a:pPr lvl="2"/>
            <a:r>
              <a:rPr lang="zh-TW" altLang="en-US" sz="3200" dirty="0"/>
              <a:t>意義：「豫定我們，」神在創世之前就</a:t>
            </a:r>
            <a:r>
              <a:rPr lang="en-US" altLang="zh-TW" sz="3200" dirty="0"/>
              <a:t>『</a:t>
            </a:r>
            <a:r>
              <a:rPr lang="zh-TW" altLang="en-US" sz="3200" dirty="0"/>
              <a:t>豫定</a:t>
            </a:r>
            <a:r>
              <a:rPr lang="en-US" altLang="zh-TW" sz="3200" dirty="0"/>
              <a:t>』</a:t>
            </a:r>
            <a:r>
              <a:rPr lang="zh-TW" altLang="en-US" sz="3200" dirty="0"/>
              <a:t>我們，或者說</a:t>
            </a:r>
            <a:r>
              <a:rPr lang="en-US" altLang="zh-TW" sz="3200" dirty="0"/>
              <a:t>『</a:t>
            </a:r>
            <a:r>
              <a:rPr lang="zh-TW" altLang="en-US" sz="3200" dirty="0"/>
              <a:t>豫先標明出</a:t>
            </a:r>
            <a:r>
              <a:rPr lang="en-US" altLang="zh-TW" sz="3200" dirty="0"/>
              <a:t>』</a:t>
            </a:r>
            <a:r>
              <a:rPr lang="zh-TW" altLang="en-US" sz="3200" dirty="0"/>
              <a:t>我們來</a:t>
            </a:r>
            <a:endParaRPr lang="en-US" sz="3200" dirty="0"/>
          </a:p>
          <a:p>
            <a:pPr lvl="2"/>
            <a:r>
              <a:rPr lang="zh-TW" altLang="en-US" sz="3200" dirty="0"/>
              <a:t>結果：「得兒子的名分，」</a:t>
            </a:r>
            <a:r>
              <a:rPr lang="en-US" altLang="zh-TW" sz="3200" dirty="0"/>
              <a:t>『</a:t>
            </a:r>
            <a:r>
              <a:rPr lang="zh-TW" altLang="en-US" sz="3200" dirty="0"/>
              <a:t>兒子</a:t>
            </a:r>
            <a:r>
              <a:rPr lang="en-US" altLang="zh-TW" sz="3200" dirty="0"/>
              <a:t>』</a:t>
            </a:r>
            <a:r>
              <a:rPr lang="zh-TW" altLang="en-US" sz="3200" dirty="0"/>
              <a:t>重在生命；</a:t>
            </a:r>
            <a:r>
              <a:rPr lang="en-US" altLang="zh-TW" sz="3200" dirty="0"/>
              <a:t>『</a:t>
            </a:r>
            <a:r>
              <a:rPr lang="zh-TW" altLang="en-US" sz="3200" dirty="0"/>
              <a:t>兒子的名分</a:t>
            </a:r>
            <a:r>
              <a:rPr lang="en-US" altLang="zh-TW" sz="3200" dirty="0"/>
              <a:t>』</a:t>
            </a:r>
            <a:r>
              <a:rPr lang="zh-TW" altLang="en-US" sz="3200" dirty="0"/>
              <a:t>是說我們有資格可承受神的產業。</a:t>
            </a:r>
            <a:endParaRPr lang="en-US" sz="3200" dirty="0"/>
          </a:p>
        </p:txBody>
      </p:sp>
    </p:spTree>
    <p:extLst>
      <p:ext uri="{BB962C8B-B14F-4D97-AF65-F5344CB8AC3E}">
        <p14:creationId xmlns:p14="http://schemas.microsoft.com/office/powerpoint/2010/main" val="42630843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210931"/>
          </a:xfrm>
        </p:spPr>
        <p:txBody>
          <a:bodyPr/>
          <a:lstStyle/>
          <a:p>
            <a:pPr lvl="0"/>
            <a:r>
              <a:rPr lang="zh-TW" altLang="en-US" sz="3600" dirty="0"/>
              <a:t>解析</a:t>
            </a:r>
            <a:endParaRPr lang="en-US" sz="3600" dirty="0"/>
          </a:p>
          <a:p>
            <a:pPr lvl="1"/>
            <a:r>
              <a:rPr lang="zh-TW" altLang="en-US" sz="3200" dirty="0"/>
              <a:t>凡神所揀選的，神就豫定我們；神的豫定表明神的揀選是無可更改的，因為祂已經在我們身上作了記號。</a:t>
            </a:r>
            <a:endParaRPr lang="en-US" sz="3200" dirty="0"/>
          </a:p>
          <a:p>
            <a:pPr lvl="1"/>
            <a:r>
              <a:rPr lang="zh-TW" altLang="en-US" sz="3200" dirty="0"/>
              <a:t>神的豫定既是出於神的愛，而神的愛乃是</a:t>
            </a:r>
            <a:r>
              <a:rPr lang="en-US" altLang="zh-TW" sz="3200" dirty="0"/>
              <a:t>『</a:t>
            </a:r>
            <a:r>
              <a:rPr lang="zh-TW" altLang="en-US" sz="3200" dirty="0"/>
              <a:t>愛到底的愛</a:t>
            </a:r>
            <a:r>
              <a:rPr lang="en-US" altLang="zh-TW" sz="3200" dirty="0"/>
              <a:t>』</a:t>
            </a:r>
            <a:r>
              <a:rPr lang="en-US" sz="3200" dirty="0"/>
              <a:t>(</a:t>
            </a:r>
            <a:r>
              <a:rPr lang="zh-TW" altLang="en-US" sz="3200" dirty="0"/>
              <a:t>約十三</a:t>
            </a:r>
            <a:r>
              <a:rPr lang="en-US" sz="3200" dirty="0"/>
              <a:t>1)</a:t>
            </a:r>
            <a:r>
              <a:rPr lang="zh-TW" altLang="en-US" sz="3200" dirty="0"/>
              <a:t>，所以神的豫定也不會半途而廢，祂必使我們達到目標。</a:t>
            </a:r>
            <a:endParaRPr lang="en-US" sz="3200" dirty="0"/>
          </a:p>
          <a:p>
            <a:pPr lvl="2">
              <a:buFont typeface="Wingdings" panose="05000000000000000000" pitchFamily="2" charset="2"/>
              <a:buChar char="§"/>
            </a:pPr>
            <a:r>
              <a:rPr lang="en-US" sz="3200" dirty="0"/>
              <a:t>(</a:t>
            </a:r>
            <a:r>
              <a:rPr lang="zh-TW" altLang="en-US" sz="3200" dirty="0"/>
              <a:t>約十三</a:t>
            </a:r>
            <a:r>
              <a:rPr lang="en-US" sz="3200" dirty="0"/>
              <a:t>1) 1</a:t>
            </a:r>
            <a:r>
              <a:rPr lang="zh-TW" altLang="en-US" sz="3200" dirty="0"/>
              <a:t>逾越節以前，耶穌知道自己離世歸父的時候到了。他既然愛世間屬自己的人，就愛他們到底</a:t>
            </a:r>
            <a:r>
              <a:rPr lang="zh-TW" altLang="en-US" sz="3200" dirty="0" smtClean="0"/>
              <a:t>。</a:t>
            </a:r>
            <a:endParaRPr lang="en-US" altLang="zh-TW" sz="3200" dirty="0" smtClean="0"/>
          </a:p>
          <a:p>
            <a:pPr lvl="1"/>
            <a:r>
              <a:rPr lang="zh-TW" altLang="en-US" sz="3200" dirty="0"/>
              <a:t>神不是豫定我們作奴僕，乃是豫定我們得兒子的名分，承受神一切的豐富，這是神所賜最大的福氣</a:t>
            </a:r>
            <a:r>
              <a:rPr lang="zh-TW" altLang="en-US" sz="3200" dirty="0" smtClean="0"/>
              <a:t>。</a:t>
            </a:r>
            <a:endParaRPr lang="en-US" sz="3200" dirty="0"/>
          </a:p>
        </p:txBody>
      </p:sp>
    </p:spTree>
    <p:extLst>
      <p:ext uri="{BB962C8B-B14F-4D97-AF65-F5344CB8AC3E}">
        <p14:creationId xmlns:p14="http://schemas.microsoft.com/office/powerpoint/2010/main" val="31234281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227"/>
            <a:ext cx="8382000" cy="6758773"/>
          </a:xfrm>
        </p:spPr>
        <p:txBody>
          <a:bodyPr/>
          <a:lstStyle/>
          <a:p>
            <a:r>
              <a:rPr lang="zh-TW" altLang="en-US" sz="3600" b="1" dirty="0"/>
              <a:t>和合本</a:t>
            </a:r>
            <a:endParaRPr lang="en-US" sz="3600" dirty="0"/>
          </a:p>
          <a:p>
            <a:pPr marL="0" indent="0">
              <a:buNone/>
            </a:pPr>
            <a:r>
              <a:rPr lang="en-US" sz="3600" dirty="0"/>
              <a:t>6</a:t>
            </a:r>
            <a:r>
              <a:rPr lang="zh-TW" altLang="en-US" sz="3600" dirty="0"/>
              <a:t>使他榮耀的恩典得著稱讚；這恩典是他在愛子裏所賜給我們的。</a:t>
            </a:r>
            <a:endParaRPr lang="en-US" sz="3600" dirty="0"/>
          </a:p>
          <a:p>
            <a:r>
              <a:rPr lang="zh-TW" altLang="en-US" sz="3600" b="1" dirty="0"/>
              <a:t>新譯本</a:t>
            </a:r>
            <a:endParaRPr lang="en-US" sz="3600" dirty="0"/>
          </a:p>
          <a:p>
            <a:pPr marL="0" indent="0">
              <a:buNone/>
            </a:pPr>
            <a:r>
              <a:rPr lang="en-US" sz="3600" dirty="0" smtClean="0"/>
              <a:t>6</a:t>
            </a:r>
            <a:r>
              <a:rPr lang="zh-TW" altLang="en-US" sz="3600" dirty="0" smtClean="0"/>
              <a:t>好</a:t>
            </a:r>
            <a:r>
              <a:rPr lang="zh-TW" altLang="en-US" sz="3600" dirty="0"/>
              <a:t>使他恩典的榮耀得著頌讚。這恩典是他在愛子裡賜給我們的。</a:t>
            </a:r>
            <a:endParaRPr lang="en-US" sz="3600" dirty="0"/>
          </a:p>
          <a:p>
            <a:r>
              <a:rPr lang="en-US" sz="3600" b="1" dirty="0"/>
              <a:t>ESV</a:t>
            </a:r>
            <a:endParaRPr lang="en-US" sz="3600" dirty="0"/>
          </a:p>
          <a:p>
            <a:pPr marL="0" indent="0">
              <a:buNone/>
            </a:pPr>
            <a:r>
              <a:rPr lang="en-US" sz="3600" dirty="0"/>
              <a:t>6 to the praise of his glorious grace, with which he has blessed us in the Beloved.</a:t>
            </a:r>
          </a:p>
          <a:p>
            <a:r>
              <a:rPr lang="en-US" sz="3600" b="1" dirty="0"/>
              <a:t>NIV</a:t>
            </a:r>
            <a:endParaRPr lang="en-US" sz="3600" dirty="0"/>
          </a:p>
          <a:p>
            <a:pPr marL="0" indent="0">
              <a:buNone/>
            </a:pPr>
            <a:r>
              <a:rPr lang="en-US" sz="3600" dirty="0"/>
              <a:t>6 to the praise of his glorious grace, which he has freely given us in the One he loves.</a:t>
            </a:r>
            <a:endParaRPr lang="en-US" sz="3200" dirty="0"/>
          </a:p>
        </p:txBody>
      </p:sp>
    </p:spTree>
    <p:extLst>
      <p:ext uri="{BB962C8B-B14F-4D97-AF65-F5344CB8AC3E}">
        <p14:creationId xmlns:p14="http://schemas.microsoft.com/office/powerpoint/2010/main" val="1892349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227"/>
            <a:ext cx="8382000" cy="6549485"/>
          </a:xfrm>
        </p:spPr>
        <p:txBody>
          <a:bodyPr/>
          <a:lstStyle/>
          <a:p>
            <a:pPr lvl="0"/>
            <a:r>
              <a:rPr lang="zh-TW" altLang="en-US" sz="4000" dirty="0"/>
              <a:t>原文直譯</a:t>
            </a:r>
            <a:endParaRPr lang="en-US" sz="4000" dirty="0"/>
          </a:p>
          <a:p>
            <a:pPr lvl="1"/>
            <a:r>
              <a:rPr lang="zh-TW" altLang="en-US" sz="3600" dirty="0"/>
              <a:t>使祂恩典的榮耀得著稱讚；在這</a:t>
            </a:r>
            <a:r>
              <a:rPr lang="en-US" sz="3600" dirty="0"/>
              <a:t>(</a:t>
            </a:r>
            <a:r>
              <a:rPr lang="zh-TW" altLang="en-US" sz="3600" dirty="0"/>
              <a:t>恩典</a:t>
            </a:r>
            <a:r>
              <a:rPr lang="en-US" sz="3600" dirty="0"/>
              <a:t>)</a:t>
            </a:r>
            <a:r>
              <a:rPr lang="zh-TW" altLang="en-US" sz="3600" dirty="0"/>
              <a:t>裏，祂使我們在那蒙愛者裏面成為恩典的對象；</a:t>
            </a:r>
            <a:endParaRPr lang="en-US" sz="3600" dirty="0"/>
          </a:p>
          <a:p>
            <a:pPr lvl="0"/>
            <a:r>
              <a:rPr lang="zh-TW" altLang="en-US" sz="4000" dirty="0"/>
              <a:t>字義</a:t>
            </a:r>
            <a:endParaRPr lang="en-US" sz="4000" dirty="0"/>
          </a:p>
          <a:p>
            <a:pPr lvl="1"/>
            <a:r>
              <a:rPr lang="zh-TW" altLang="en-US" sz="3600" dirty="0"/>
              <a:t>榮耀</a:t>
            </a:r>
            <a:r>
              <a:rPr lang="en-US" sz="3600" dirty="0"/>
              <a:t>: </a:t>
            </a:r>
            <a:r>
              <a:rPr lang="zh-TW" altLang="en-US" sz="3600" dirty="0"/>
              <a:t>是神自己顯出來了；神的榮耀一顯出來，整個宇宙都要稱讚</a:t>
            </a:r>
            <a:endParaRPr lang="en-US" sz="3600" dirty="0"/>
          </a:p>
          <a:p>
            <a:pPr lvl="1"/>
            <a:r>
              <a:rPr lang="zh-TW" altLang="en-US" sz="3600" dirty="0"/>
              <a:t>榮耀的恩典</a:t>
            </a:r>
            <a:r>
              <a:rPr lang="en-US" sz="3600" dirty="0"/>
              <a:t>: </a:t>
            </a:r>
            <a:r>
              <a:rPr lang="zh-TW" altLang="en-US" sz="3600" dirty="0"/>
              <a:t>按原文是</a:t>
            </a:r>
            <a:r>
              <a:rPr lang="en-US" altLang="zh-TW" sz="3600" dirty="0"/>
              <a:t>『</a:t>
            </a:r>
            <a:r>
              <a:rPr lang="zh-TW" altLang="en-US" sz="3600" dirty="0"/>
              <a:t>恩典的榮耀</a:t>
            </a:r>
            <a:r>
              <a:rPr lang="en-US" altLang="zh-TW" sz="3600" dirty="0"/>
              <a:t>』</a:t>
            </a:r>
            <a:r>
              <a:rPr lang="zh-TW" altLang="en-US" sz="3600" dirty="0"/>
              <a:t>，形容我們人得著神自己並享受神自己，以致神在肉身顯現</a:t>
            </a:r>
            <a:r>
              <a:rPr lang="en-US" sz="3600" dirty="0"/>
              <a:t>(</a:t>
            </a:r>
            <a:r>
              <a:rPr lang="en-US" altLang="zh-TW" sz="3600" dirty="0"/>
              <a:t>『</a:t>
            </a:r>
            <a:r>
              <a:rPr lang="zh-TW" altLang="en-US" sz="3600" dirty="0"/>
              <a:t>榮耀</a:t>
            </a:r>
            <a:r>
              <a:rPr lang="en-US" altLang="zh-TW" sz="3600" dirty="0"/>
              <a:t>』</a:t>
            </a:r>
            <a:r>
              <a:rPr lang="zh-TW" altLang="en-US" sz="3600" dirty="0"/>
              <a:t>的含意</a:t>
            </a:r>
            <a:r>
              <a:rPr lang="en-US" sz="3600" dirty="0"/>
              <a:t>)</a:t>
            </a:r>
            <a:r>
              <a:rPr lang="zh-TW" altLang="en-US" sz="3600" dirty="0"/>
              <a:t>；換句話說，就是神在祂的恩典裏得著了彰顯。</a:t>
            </a:r>
            <a:endParaRPr lang="en-US" sz="3600" dirty="0"/>
          </a:p>
        </p:txBody>
      </p:sp>
    </p:spTree>
    <p:extLst>
      <p:ext uri="{BB962C8B-B14F-4D97-AF65-F5344CB8AC3E}">
        <p14:creationId xmlns:p14="http://schemas.microsoft.com/office/powerpoint/2010/main" val="228340329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227"/>
            <a:ext cx="8382000" cy="6654129"/>
          </a:xfrm>
        </p:spPr>
        <p:txBody>
          <a:bodyPr/>
          <a:lstStyle/>
          <a:p>
            <a:pPr lvl="0"/>
            <a:r>
              <a:rPr lang="zh-TW" altLang="en-US" sz="3600" dirty="0"/>
              <a:t>解析</a:t>
            </a:r>
            <a:endParaRPr lang="en-US" sz="3600" dirty="0"/>
          </a:p>
          <a:p>
            <a:pPr lvl="1"/>
            <a:r>
              <a:rPr lang="zh-TW" altLang="en-US" sz="3200" dirty="0"/>
              <a:t>第六節是接續第五節的，意即神揀選並豫定我們，使我們得著兒子的名分，其結果是</a:t>
            </a:r>
            <a:r>
              <a:rPr lang="en-US" altLang="zh-TW" sz="3200" dirty="0"/>
              <a:t>『</a:t>
            </a:r>
            <a:r>
              <a:rPr lang="zh-TW" altLang="en-US" sz="3200" dirty="0"/>
              <a:t>使祂恩典的榮耀得著稱讚</a:t>
            </a:r>
            <a:r>
              <a:rPr lang="en-US" altLang="zh-TW" sz="3200" dirty="0"/>
              <a:t>』</a:t>
            </a:r>
            <a:r>
              <a:rPr lang="en-US" sz="3200" dirty="0"/>
              <a:t>(</a:t>
            </a:r>
            <a:r>
              <a:rPr lang="zh-TW" altLang="en-US" sz="3200" dirty="0"/>
              <a:t>原文</a:t>
            </a:r>
            <a:r>
              <a:rPr lang="en-US" sz="3200" dirty="0"/>
              <a:t>)</a:t>
            </a:r>
            <a:r>
              <a:rPr lang="zh-TW" altLang="en-US" sz="3200" dirty="0" smtClean="0"/>
              <a:t>。</a:t>
            </a:r>
            <a:endParaRPr lang="en-US" altLang="zh-TW" sz="3200" dirty="0" smtClean="0"/>
          </a:p>
          <a:p>
            <a:pPr lvl="1"/>
            <a:r>
              <a:rPr lang="zh-TW" altLang="en-US" sz="3200" dirty="0"/>
              <a:t>信徒是神</a:t>
            </a:r>
            <a:r>
              <a:rPr lang="en-US" altLang="zh-TW" sz="3200" dirty="0"/>
              <a:t>『</a:t>
            </a:r>
            <a:r>
              <a:rPr lang="zh-TW" altLang="en-US" sz="3200" dirty="0"/>
              <a:t>恩典</a:t>
            </a:r>
            <a:r>
              <a:rPr lang="en-US" altLang="zh-TW" sz="3200" dirty="0"/>
              <a:t>』</a:t>
            </a:r>
            <a:r>
              <a:rPr lang="zh-TW" altLang="en-US" sz="3200" dirty="0"/>
              <a:t>的對象，我們越多享受神自己，就越能彰顯神而</a:t>
            </a:r>
            <a:r>
              <a:rPr lang="en-US" altLang="zh-TW" sz="3200" dirty="0"/>
              <a:t>『</a:t>
            </a:r>
            <a:r>
              <a:rPr lang="zh-TW" altLang="en-US" sz="3200" dirty="0"/>
              <a:t>榮耀</a:t>
            </a:r>
            <a:r>
              <a:rPr lang="en-US" altLang="zh-TW" sz="3200" dirty="0"/>
              <a:t>』</a:t>
            </a:r>
            <a:r>
              <a:rPr lang="zh-TW" altLang="en-US" sz="3200" dirty="0"/>
              <a:t>神；由此可見，恩典是因，榮耀是果。</a:t>
            </a:r>
            <a:endParaRPr lang="en-US" sz="3200" dirty="0"/>
          </a:p>
          <a:p>
            <a:pPr lvl="1"/>
            <a:r>
              <a:rPr lang="zh-TW" altLang="en-US" sz="3200" dirty="0"/>
              <a:t>是神</a:t>
            </a:r>
            <a:r>
              <a:rPr lang="en-US" altLang="zh-TW" sz="3200" dirty="0"/>
              <a:t>『</a:t>
            </a:r>
            <a:r>
              <a:rPr lang="zh-TW" altLang="en-US" sz="3200" dirty="0"/>
              <a:t>恩典</a:t>
            </a:r>
            <a:r>
              <a:rPr lang="en-US" altLang="zh-TW" sz="3200" dirty="0"/>
              <a:t>』</a:t>
            </a:r>
            <a:r>
              <a:rPr lang="zh-TW" altLang="en-US" sz="3200" dirty="0"/>
              <a:t>了我們，使我們能享受祂；是我們</a:t>
            </a:r>
            <a:r>
              <a:rPr lang="en-US" altLang="zh-TW" sz="3200" dirty="0"/>
              <a:t>『</a:t>
            </a:r>
            <a:r>
              <a:rPr lang="zh-TW" altLang="en-US" sz="3200" dirty="0"/>
              <a:t>榮耀</a:t>
            </a:r>
            <a:r>
              <a:rPr lang="en-US" altLang="zh-TW" sz="3200" dirty="0"/>
              <a:t>』</a:t>
            </a:r>
            <a:r>
              <a:rPr lang="zh-TW" altLang="en-US" sz="3200" dirty="0"/>
              <a:t>了神，使祂能享受我們。神與人乃是這樣的彼此享受。</a:t>
            </a:r>
            <a:endParaRPr lang="en-US" sz="3200" dirty="0"/>
          </a:p>
          <a:p>
            <a:pPr lvl="1"/>
            <a:r>
              <a:rPr lang="zh-TW" altLang="en-US" sz="3200" dirty="0"/>
              <a:t>若沒有基督，我們和神之間就只有罪的間隔，彼此授受不親；我們必須「在基督裏」才能承受恩典，而神也必須「在基督裏」才能賜給恩典</a:t>
            </a:r>
            <a:r>
              <a:rPr lang="zh-TW" altLang="en-US" sz="3200" dirty="0" smtClean="0"/>
              <a:t>。</a:t>
            </a:r>
            <a:endParaRPr lang="en-US" sz="3200" dirty="0"/>
          </a:p>
        </p:txBody>
      </p:sp>
    </p:spTree>
    <p:extLst>
      <p:ext uri="{BB962C8B-B14F-4D97-AF65-F5344CB8AC3E}">
        <p14:creationId xmlns:p14="http://schemas.microsoft.com/office/powerpoint/2010/main" val="259186966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82000" cy="6894195"/>
          </a:xfrm>
        </p:spPr>
        <p:txBody>
          <a:bodyPr/>
          <a:lstStyle/>
          <a:p>
            <a:r>
              <a:rPr lang="zh-TW" altLang="en-US" b="1" dirty="0"/>
              <a:t>和合本</a:t>
            </a:r>
            <a:endParaRPr lang="en-US" dirty="0"/>
          </a:p>
          <a:p>
            <a:pPr marL="0" indent="0">
              <a:buNone/>
            </a:pPr>
            <a:r>
              <a:rPr lang="en-US" dirty="0"/>
              <a:t>7</a:t>
            </a:r>
            <a:r>
              <a:rPr lang="zh-TW" altLang="en-US" dirty="0"/>
              <a:t>我們藉這愛子的血得蒙救贖，過犯得以赦免，乃是照他豐富的恩典。</a:t>
            </a:r>
            <a:endParaRPr lang="en-US" dirty="0"/>
          </a:p>
          <a:p>
            <a:r>
              <a:rPr lang="zh-TW" altLang="en-US" b="1" dirty="0"/>
              <a:t>新譯本</a:t>
            </a:r>
            <a:endParaRPr lang="en-US" dirty="0"/>
          </a:p>
          <a:p>
            <a:pPr marL="0" indent="0">
              <a:buNone/>
            </a:pPr>
            <a:r>
              <a:rPr lang="en-US" dirty="0"/>
              <a:t>7</a:t>
            </a:r>
            <a:r>
              <a:rPr lang="zh-TW" altLang="en-US" dirty="0"/>
              <a:t>我們在他愛子裡，藉著他的血蒙了救贖，過犯得到赦免，都是按著他豐盛的恩典。</a:t>
            </a:r>
            <a:endParaRPr lang="en-US" dirty="0"/>
          </a:p>
          <a:p>
            <a:r>
              <a:rPr lang="en-US" b="1" dirty="0"/>
              <a:t>ESV</a:t>
            </a:r>
            <a:endParaRPr lang="en-US" dirty="0"/>
          </a:p>
          <a:p>
            <a:pPr marL="0" indent="0">
              <a:buNone/>
            </a:pPr>
            <a:r>
              <a:rPr lang="en-US" dirty="0"/>
              <a:t>7 In him we have redemption through his blood, the forgiveness of our trespasses, according to the riches of his grace,</a:t>
            </a:r>
          </a:p>
          <a:p>
            <a:r>
              <a:rPr lang="en-US" b="1" dirty="0"/>
              <a:t>NIV</a:t>
            </a:r>
            <a:endParaRPr lang="en-US" dirty="0"/>
          </a:p>
          <a:p>
            <a:pPr marL="0" indent="0">
              <a:buNone/>
            </a:pPr>
            <a:r>
              <a:rPr lang="en-US" dirty="0"/>
              <a:t>7In him we have redemption through his blood, the forgiveness of sins, in accordance with the riches of God’s grace</a:t>
            </a:r>
          </a:p>
        </p:txBody>
      </p:sp>
    </p:spTree>
    <p:extLst>
      <p:ext uri="{BB962C8B-B14F-4D97-AF65-F5344CB8AC3E}">
        <p14:creationId xmlns:p14="http://schemas.microsoft.com/office/powerpoint/2010/main" val="7087466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dirty="0"/>
              <a:t>以弗所</a:t>
            </a:r>
            <a:endParaRPr lang="en-US" dirty="0"/>
          </a:p>
        </p:txBody>
      </p:sp>
      <p:sp>
        <p:nvSpPr>
          <p:cNvPr id="3" name="Content Placeholder 2"/>
          <p:cNvSpPr>
            <a:spLocks noGrp="1"/>
          </p:cNvSpPr>
          <p:nvPr>
            <p:ph idx="1"/>
          </p:nvPr>
        </p:nvSpPr>
        <p:spPr>
          <a:xfrm>
            <a:off x="381000" y="916626"/>
            <a:ext cx="8382000" cy="2991588"/>
          </a:xfrm>
        </p:spPr>
        <p:txBody>
          <a:bodyPr/>
          <a:lstStyle/>
          <a:p>
            <a:r>
              <a:rPr lang="zh-CN" altLang="en-US" sz="3600" dirty="0"/>
              <a:t>从</a:t>
            </a:r>
            <a:r>
              <a:rPr lang="zh-CN" altLang="en-US" sz="3600" dirty="0">
                <a:hlinkClick r:id="rId2" tooltip="罗马共和国"/>
              </a:rPr>
              <a:t>罗马共和国</a:t>
            </a:r>
            <a:r>
              <a:rPr lang="zh-CN" altLang="en-US" sz="3600" dirty="0"/>
              <a:t>开始，以弗所就是亚细亚省（小亚细亚西部）的省会，被誉为</a:t>
            </a:r>
            <a:r>
              <a:rPr lang="en-US" altLang="zh-CN" sz="3600" dirty="0"/>
              <a:t>"</a:t>
            </a:r>
            <a:r>
              <a:rPr lang="zh-CN" altLang="en-US" sz="3600" dirty="0"/>
              <a:t>亚洲第一个和最大的大都会。</a:t>
            </a:r>
            <a:r>
              <a:rPr lang="en-US" altLang="zh-CN" sz="3600" dirty="0"/>
              <a:t>" </a:t>
            </a:r>
            <a:r>
              <a:rPr lang="zh-CN" altLang="en-US" sz="3600" dirty="0"/>
              <a:t>它以</a:t>
            </a:r>
            <a:r>
              <a:rPr lang="zh-CN" altLang="en-US" sz="3600" dirty="0">
                <a:hlinkClick r:id="rId3" tooltip="亚底米神庙"/>
              </a:rPr>
              <a:t>亚底米神庙</a:t>
            </a:r>
            <a:r>
              <a:rPr lang="zh-CN" altLang="en-US" sz="3600" dirty="0"/>
              <a:t>（女神</a:t>
            </a:r>
            <a:r>
              <a:rPr lang="zh-CN" altLang="en-US" sz="3600" dirty="0">
                <a:hlinkClick r:id="rId4" tooltip="狄安娜"/>
              </a:rPr>
              <a:t>狄安娜</a:t>
            </a:r>
            <a:r>
              <a:rPr lang="zh-CN" altLang="en-US" sz="3600" dirty="0"/>
              <a:t>的首要神龛）、图书馆和戏院著称。戏院能容纳</a:t>
            </a:r>
            <a:r>
              <a:rPr lang="en-US" altLang="zh-CN" sz="3600" dirty="0"/>
              <a:t>25,000</a:t>
            </a:r>
            <a:r>
              <a:rPr lang="zh-CN" altLang="en-US" sz="3600" dirty="0"/>
              <a:t>观众。</a:t>
            </a:r>
            <a:endParaRPr lang="en-US" sz="3600" dirty="0"/>
          </a:p>
        </p:txBody>
      </p:sp>
    </p:spTree>
    <p:extLst>
      <p:ext uri="{BB962C8B-B14F-4D97-AF65-F5344CB8AC3E}">
        <p14:creationId xmlns:p14="http://schemas.microsoft.com/office/powerpoint/2010/main" val="291718197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835444"/>
          </a:xfrm>
        </p:spPr>
        <p:txBody>
          <a:bodyPr/>
          <a:lstStyle/>
          <a:p>
            <a:pPr lvl="0"/>
            <a:r>
              <a:rPr lang="zh-TW" altLang="en-US" dirty="0"/>
              <a:t>原文直譯</a:t>
            </a:r>
            <a:endParaRPr lang="en-US" dirty="0"/>
          </a:p>
          <a:p>
            <a:pPr lvl="1"/>
            <a:r>
              <a:rPr lang="zh-TW" altLang="en-US" dirty="0"/>
              <a:t>在祂</a:t>
            </a:r>
            <a:r>
              <a:rPr lang="en-US" dirty="0"/>
              <a:t>(</a:t>
            </a:r>
            <a:r>
              <a:rPr lang="zh-TW" altLang="en-US" dirty="0"/>
              <a:t>這蒙愛者</a:t>
            </a:r>
            <a:r>
              <a:rPr lang="en-US" dirty="0"/>
              <a:t>)</a:t>
            </a:r>
            <a:r>
              <a:rPr lang="zh-TW" altLang="en-US" dirty="0"/>
              <a:t>裏面，藉著祂的血，我們有贖價並過犯的赦免，乃是照祂恩典的豐富；</a:t>
            </a:r>
            <a:endParaRPr lang="en-US" dirty="0"/>
          </a:p>
          <a:p>
            <a:pPr lvl="0"/>
            <a:r>
              <a:rPr lang="zh-TW" altLang="en-US" dirty="0"/>
              <a:t>字義</a:t>
            </a:r>
            <a:endParaRPr lang="en-US" dirty="0"/>
          </a:p>
          <a:p>
            <a:pPr lvl="1"/>
            <a:r>
              <a:rPr lang="zh-TW" altLang="en-US" dirty="0"/>
              <a:t>救贖</a:t>
            </a:r>
            <a:r>
              <a:rPr lang="en-US" dirty="0"/>
              <a:t>: </a:t>
            </a:r>
            <a:r>
              <a:rPr lang="zh-TW" altLang="en-US" dirty="0"/>
              <a:t>贖出，罰價，使奴隸得以釋放的贖金</a:t>
            </a:r>
            <a:endParaRPr lang="en-US" dirty="0"/>
          </a:p>
          <a:p>
            <a:pPr lvl="1"/>
            <a:r>
              <a:rPr lang="zh-TW" altLang="en-US" dirty="0"/>
              <a:t>過犯</a:t>
            </a:r>
            <a:r>
              <a:rPr lang="en-US" dirty="0"/>
              <a:t>: </a:t>
            </a:r>
            <a:r>
              <a:rPr lang="zh-TW" altLang="en-US" dirty="0"/>
              <a:t>跌倒於路旁</a:t>
            </a:r>
            <a:endParaRPr lang="en-US" dirty="0"/>
          </a:p>
          <a:p>
            <a:pPr lvl="1"/>
            <a:r>
              <a:rPr lang="zh-TW" altLang="en-US" dirty="0"/>
              <a:t>赦免</a:t>
            </a:r>
            <a:r>
              <a:rPr lang="en-US" dirty="0"/>
              <a:t>: </a:t>
            </a:r>
            <a:r>
              <a:rPr lang="zh-TW" altLang="en-US" dirty="0"/>
              <a:t>使離開，取消，豁免，抹去，不予考慮</a:t>
            </a:r>
            <a:endParaRPr lang="en-US" dirty="0"/>
          </a:p>
          <a:p>
            <a:pPr lvl="0"/>
            <a:r>
              <a:rPr lang="zh-TW" altLang="en-US" dirty="0"/>
              <a:t>背景</a:t>
            </a:r>
            <a:endParaRPr lang="en-US" dirty="0"/>
          </a:p>
          <a:p>
            <a:pPr lvl="1"/>
            <a:r>
              <a:rPr lang="zh-TW" altLang="en-US" dirty="0"/>
              <a:t>當時羅馬帝國盛行奴隸制度，容許買賣人口。只要有人肯付出某種代價，就可以買贖奴隸；或作其奴僕，或將他釋放，悉由買主自由定規。而「救贖」一詞，即用在表明付出贖金，贖出一個奴隸。</a:t>
            </a:r>
            <a:endParaRPr lang="en-US" dirty="0"/>
          </a:p>
        </p:txBody>
      </p:sp>
    </p:spTree>
    <p:extLst>
      <p:ext uri="{BB962C8B-B14F-4D97-AF65-F5344CB8AC3E}">
        <p14:creationId xmlns:p14="http://schemas.microsoft.com/office/powerpoint/2010/main" val="396884449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6432530"/>
          </a:xfrm>
        </p:spPr>
        <p:txBody>
          <a:bodyPr/>
          <a:lstStyle/>
          <a:p>
            <a:pPr lvl="0"/>
            <a:r>
              <a:rPr lang="zh-TW" altLang="en-US" sz="4000" dirty="0"/>
              <a:t>文義</a:t>
            </a:r>
            <a:endParaRPr lang="en-US" sz="4000" dirty="0"/>
          </a:p>
          <a:p>
            <a:pPr lvl="1"/>
            <a:r>
              <a:rPr lang="zh-TW" altLang="en-US" sz="3600" dirty="0"/>
              <a:t>本節說明基督的救贖：</a:t>
            </a:r>
            <a:endParaRPr lang="en-US" sz="3600" dirty="0"/>
          </a:p>
          <a:p>
            <a:pPr lvl="2"/>
            <a:r>
              <a:rPr lang="zh-TW" altLang="en-US" sz="3200" dirty="0"/>
              <a:t>代價：「藉這愛子的血，」流血乃是受刑罰的證據，表明神的愛子為我們擔當罪的刑罰</a:t>
            </a:r>
            <a:endParaRPr lang="en-US" sz="3200" dirty="0"/>
          </a:p>
          <a:p>
            <a:pPr lvl="2"/>
            <a:r>
              <a:rPr lang="zh-TW" altLang="en-US" sz="3200" dirty="0"/>
              <a:t>意義：「得蒙救贖，」是指我們如何從被神定罪、該受罪刑的地位上，因主耶穌用血作代價而買贖回來</a:t>
            </a:r>
            <a:endParaRPr lang="en-US" sz="3200" dirty="0"/>
          </a:p>
          <a:p>
            <a:pPr lvl="2"/>
            <a:r>
              <a:rPr lang="zh-TW" altLang="en-US" sz="3200" dirty="0"/>
              <a:t>結果：「過犯得以赦免，」赦免的根據乃是救贖，沒有救贖就沒有赦免</a:t>
            </a:r>
            <a:endParaRPr lang="en-US" sz="3200" dirty="0"/>
          </a:p>
          <a:p>
            <a:pPr lvl="2"/>
            <a:r>
              <a:rPr lang="zh-TW" altLang="en-US" sz="3200" dirty="0"/>
              <a:t>原由：「照祂豐富的恩典，」原文是</a:t>
            </a:r>
            <a:r>
              <a:rPr lang="en-US" altLang="zh-TW" sz="3200" dirty="0"/>
              <a:t>『</a:t>
            </a:r>
            <a:r>
              <a:rPr lang="zh-TW" altLang="en-US" sz="3200" dirty="0"/>
              <a:t>恩典的豐富</a:t>
            </a:r>
            <a:r>
              <a:rPr lang="en-US" altLang="zh-TW" sz="3200" dirty="0"/>
              <a:t>』</a:t>
            </a:r>
            <a:r>
              <a:rPr lang="zh-TW" altLang="en-US" sz="3200" dirty="0"/>
              <a:t>，是形容神恩典的充足有餘，促使祂為我們豫備救贖。</a:t>
            </a:r>
            <a:endParaRPr lang="en-US" sz="3200" dirty="0"/>
          </a:p>
        </p:txBody>
      </p:sp>
    </p:spTree>
    <p:extLst>
      <p:ext uri="{BB962C8B-B14F-4D97-AF65-F5344CB8AC3E}">
        <p14:creationId xmlns:p14="http://schemas.microsoft.com/office/powerpoint/2010/main" val="256304665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5669244"/>
          </a:xfrm>
        </p:spPr>
        <p:txBody>
          <a:bodyPr/>
          <a:lstStyle/>
          <a:p>
            <a:pPr lvl="0"/>
            <a:r>
              <a:rPr lang="zh-TW" altLang="en-US" sz="3600" dirty="0"/>
              <a:t>解析</a:t>
            </a:r>
            <a:endParaRPr lang="en-US" sz="3600" dirty="0"/>
          </a:p>
          <a:p>
            <a:pPr lvl="1"/>
            <a:r>
              <a:rPr lang="zh-TW" altLang="en-US" sz="3200" dirty="0" smtClean="0"/>
              <a:t>神</a:t>
            </a:r>
            <a:r>
              <a:rPr lang="zh-TW" altLang="en-US" sz="3200" dirty="0"/>
              <a:t>既為救贖我們而捨去祂的愛子，則這個救贖是要把我們救到像祂愛子一樣的可愛</a:t>
            </a:r>
            <a:r>
              <a:rPr lang="zh-TW" altLang="en-US" sz="3200" dirty="0" smtClean="0"/>
              <a:t>。</a:t>
            </a:r>
            <a:endParaRPr lang="en-US" altLang="zh-TW" sz="3200" dirty="0" smtClean="0"/>
          </a:p>
          <a:p>
            <a:pPr lvl="1"/>
            <a:r>
              <a:rPr lang="zh-TW" altLang="en-US" sz="3200" dirty="0"/>
              <a:t>「救贖」是「赦免」的根據，沒有「救贖」就沒有「赦免」；而「赦免」則是「救贖」在罪人身上所產生的效果</a:t>
            </a:r>
            <a:r>
              <a:rPr lang="zh-TW" altLang="en-US" sz="3200" dirty="0" smtClean="0"/>
              <a:t>。</a:t>
            </a:r>
            <a:endParaRPr lang="en-US" altLang="zh-TW" sz="3200" dirty="0" smtClean="0"/>
          </a:p>
          <a:p>
            <a:pPr lvl="1"/>
            <a:r>
              <a:rPr lang="zh-TW" altLang="en-US" sz="3200" dirty="0"/>
              <a:t>「愛子的血」滿足了神公義的要求，換句話說，神的救贖和赦免，乃是按照神公義的原則，但我們得著神的救贖和赦免，卻是「照祂豐富的恩典」。神公義的懲罰，落在祂愛子身上；神恩典的賞賜，卻歸給了我們</a:t>
            </a:r>
            <a:endParaRPr lang="en-US" sz="3200" dirty="0"/>
          </a:p>
        </p:txBody>
      </p:sp>
    </p:spTree>
    <p:extLst>
      <p:ext uri="{BB962C8B-B14F-4D97-AF65-F5344CB8AC3E}">
        <p14:creationId xmlns:p14="http://schemas.microsoft.com/office/powerpoint/2010/main" val="408615050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227"/>
            <a:ext cx="8382000" cy="6758773"/>
          </a:xfrm>
        </p:spPr>
        <p:txBody>
          <a:bodyPr/>
          <a:lstStyle/>
          <a:p>
            <a:r>
              <a:rPr lang="zh-TW" altLang="en-US" sz="3600" b="1" dirty="0"/>
              <a:t>和合本</a:t>
            </a:r>
            <a:endParaRPr lang="en-US" sz="3600" dirty="0"/>
          </a:p>
          <a:p>
            <a:pPr marL="0" indent="0">
              <a:buNone/>
            </a:pPr>
            <a:r>
              <a:rPr lang="en-US" sz="3600" dirty="0"/>
              <a:t>8</a:t>
            </a:r>
            <a:r>
              <a:rPr lang="zh-TW" altLang="en-US" sz="3600" dirty="0"/>
              <a:t>這恩典是神用諸般智慧聰明，充充足足賞給我們的；</a:t>
            </a:r>
            <a:endParaRPr lang="en-US" sz="3600" dirty="0"/>
          </a:p>
          <a:p>
            <a:r>
              <a:rPr lang="zh-TW" altLang="en-US" sz="3600" b="1" dirty="0"/>
              <a:t>新譯本</a:t>
            </a:r>
            <a:endParaRPr lang="en-US" sz="3600" dirty="0"/>
          </a:p>
          <a:p>
            <a:pPr marL="0" indent="0">
              <a:buNone/>
            </a:pPr>
            <a:r>
              <a:rPr lang="en-US" sz="3600" dirty="0"/>
              <a:t>8</a:t>
            </a:r>
            <a:r>
              <a:rPr lang="zh-TW" altLang="en-US" sz="3600" dirty="0"/>
              <a:t>這恩典是他用各樣的智慧和聰明，充充足足地賜給我們的；</a:t>
            </a:r>
            <a:endParaRPr lang="en-US" sz="3600" dirty="0"/>
          </a:p>
          <a:p>
            <a:r>
              <a:rPr lang="en-US" sz="3600" b="1" dirty="0"/>
              <a:t>ESV</a:t>
            </a:r>
            <a:endParaRPr lang="en-US" sz="3600" dirty="0"/>
          </a:p>
          <a:p>
            <a:pPr marL="0" indent="0">
              <a:buNone/>
            </a:pPr>
            <a:r>
              <a:rPr lang="en-US" sz="3600" dirty="0"/>
              <a:t>8 which he lavished upon us, in all wisdom and insight</a:t>
            </a:r>
          </a:p>
          <a:p>
            <a:r>
              <a:rPr lang="en-US" sz="3600" b="1" dirty="0"/>
              <a:t>NIV</a:t>
            </a:r>
            <a:endParaRPr lang="en-US" sz="3600" dirty="0"/>
          </a:p>
          <a:p>
            <a:pPr marL="0" indent="0">
              <a:buNone/>
            </a:pPr>
            <a:r>
              <a:rPr lang="en-US" sz="3600" dirty="0"/>
              <a:t>8 that he lavished on us. With all wisdom and understanding,</a:t>
            </a:r>
          </a:p>
        </p:txBody>
      </p:sp>
    </p:spTree>
    <p:extLst>
      <p:ext uri="{BB962C8B-B14F-4D97-AF65-F5344CB8AC3E}">
        <p14:creationId xmlns:p14="http://schemas.microsoft.com/office/powerpoint/2010/main" val="130834459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047536"/>
          </a:xfrm>
        </p:spPr>
        <p:txBody>
          <a:bodyPr/>
          <a:lstStyle/>
          <a:p>
            <a:pPr lvl="0"/>
            <a:r>
              <a:rPr lang="zh-TW" altLang="en-US" sz="4400" dirty="0"/>
              <a:t>原文直譯</a:t>
            </a:r>
            <a:endParaRPr lang="en-US" sz="4400" dirty="0"/>
          </a:p>
          <a:p>
            <a:pPr lvl="1"/>
            <a:r>
              <a:rPr lang="zh-TW" altLang="en-US" sz="4000" dirty="0"/>
              <a:t>這</a:t>
            </a:r>
            <a:r>
              <a:rPr lang="en-US" sz="4000" dirty="0"/>
              <a:t>(</a:t>
            </a:r>
            <a:r>
              <a:rPr lang="zh-TW" altLang="en-US" sz="4000" dirty="0"/>
              <a:t>恩典</a:t>
            </a:r>
            <a:r>
              <a:rPr lang="en-US" sz="4000" dirty="0"/>
              <a:t>)</a:t>
            </a:r>
            <a:r>
              <a:rPr lang="zh-TW" altLang="en-US" sz="4000" dirty="0"/>
              <a:t>，是祂用全備的智慧和聰明，使其充盈滿溢地傾注給我們的，</a:t>
            </a:r>
            <a:endParaRPr lang="en-US" sz="4000" dirty="0"/>
          </a:p>
          <a:p>
            <a:pPr lvl="0"/>
            <a:r>
              <a:rPr lang="zh-TW" altLang="en-US" sz="4400" dirty="0"/>
              <a:t>字義</a:t>
            </a:r>
            <a:endParaRPr lang="en-US" sz="4400" dirty="0"/>
          </a:p>
          <a:p>
            <a:pPr lvl="1"/>
            <a:r>
              <a:rPr lang="zh-TW" altLang="en-US" sz="4000" dirty="0"/>
              <a:t>諸般</a:t>
            </a:r>
            <a:r>
              <a:rPr lang="en-US" sz="4000" dirty="0"/>
              <a:t>: </a:t>
            </a:r>
            <a:r>
              <a:rPr lang="zh-TW" altLang="en-US" sz="4000" dirty="0"/>
              <a:t>每樣，所有</a:t>
            </a:r>
            <a:endParaRPr lang="en-US" sz="4000" dirty="0"/>
          </a:p>
          <a:p>
            <a:pPr lvl="1"/>
            <a:r>
              <a:rPr lang="zh-TW" altLang="en-US" sz="4000" dirty="0"/>
              <a:t>充充足足賞給</a:t>
            </a:r>
            <a:r>
              <a:rPr lang="en-US" sz="4000" dirty="0"/>
              <a:t>: </a:t>
            </a:r>
            <a:r>
              <a:rPr lang="zh-TW" altLang="en-US" sz="4000" dirty="0"/>
              <a:t>使越發顯出富足，使格外顯出豐</a:t>
            </a:r>
            <a:r>
              <a:rPr lang="zh-TW" altLang="en-US" sz="4000" dirty="0" smtClean="0"/>
              <a:t>盈</a:t>
            </a:r>
            <a:endParaRPr lang="en-US" sz="4000" dirty="0"/>
          </a:p>
        </p:txBody>
      </p:sp>
    </p:spTree>
    <p:extLst>
      <p:ext uri="{BB962C8B-B14F-4D97-AF65-F5344CB8AC3E}">
        <p14:creationId xmlns:p14="http://schemas.microsoft.com/office/powerpoint/2010/main" val="322474741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70756"/>
          </a:xfrm>
        </p:spPr>
        <p:txBody>
          <a:bodyPr/>
          <a:lstStyle/>
          <a:p>
            <a:pPr lvl="0"/>
            <a:r>
              <a:rPr lang="zh-TW" altLang="en-US" sz="3600" dirty="0"/>
              <a:t>文義</a:t>
            </a:r>
            <a:endParaRPr lang="en-US" sz="3600" dirty="0"/>
          </a:p>
          <a:p>
            <a:pPr lvl="1"/>
            <a:r>
              <a:rPr lang="zh-TW" altLang="en-US" sz="3200" dirty="0"/>
              <a:t>「神用諸般智慧聰明，」</a:t>
            </a:r>
            <a:r>
              <a:rPr lang="en-US" altLang="zh-TW" sz="3200" dirty="0"/>
              <a:t>『</a:t>
            </a:r>
            <a:r>
              <a:rPr lang="zh-TW" altLang="en-US" sz="3200" dirty="0"/>
              <a:t>智慧</a:t>
            </a:r>
            <a:r>
              <a:rPr lang="en-US" altLang="zh-TW" sz="3200" dirty="0"/>
              <a:t>』</a:t>
            </a:r>
            <a:r>
              <a:rPr lang="zh-TW" altLang="en-US" sz="3200" dirty="0"/>
              <a:t>是識透事實真相的智力，偏重在原則和計劃方面；</a:t>
            </a:r>
            <a:r>
              <a:rPr lang="en-US" altLang="zh-TW" sz="3200" dirty="0"/>
              <a:t>『</a:t>
            </a:r>
            <a:r>
              <a:rPr lang="zh-TW" altLang="en-US" sz="3200" dirty="0"/>
              <a:t>聰明</a:t>
            </a:r>
            <a:r>
              <a:rPr lang="en-US" altLang="zh-TW" sz="3200" dirty="0"/>
              <a:t>』</a:t>
            </a:r>
            <a:r>
              <a:rPr lang="zh-TW" altLang="en-US" sz="3200" dirty="0"/>
              <a:t>是把前述智慧在行動上表明出來的智力，偏重在細則和執行方面。神的恩典臨到我們，不但有祂智慧的豫備，還有祂聰明的安排。另有許多解經家認為本節的「智慧聰明」，不是指神藉以賜恩的手段，而是指祂賞給人的恩典之一，使人憑以明白恩典的豐厚。</a:t>
            </a:r>
            <a:endParaRPr lang="en-US" sz="3200" dirty="0"/>
          </a:p>
          <a:p>
            <a:pPr lvl="1"/>
            <a:r>
              <a:rPr lang="zh-TW" altLang="en-US" sz="3200" dirty="0"/>
              <a:t>「充充足足賞給我們，」這恩典臨到我們像大水氾濫一樣。</a:t>
            </a:r>
            <a:endParaRPr lang="en-US" sz="3200" dirty="0"/>
          </a:p>
        </p:txBody>
      </p:sp>
    </p:spTree>
    <p:extLst>
      <p:ext uri="{BB962C8B-B14F-4D97-AF65-F5344CB8AC3E}">
        <p14:creationId xmlns:p14="http://schemas.microsoft.com/office/powerpoint/2010/main" val="162069387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6475619"/>
          </a:xfrm>
        </p:spPr>
        <p:txBody>
          <a:bodyPr/>
          <a:lstStyle/>
          <a:p>
            <a:pPr lvl="0"/>
            <a:r>
              <a:rPr lang="zh-TW" altLang="en-US" sz="3600" dirty="0"/>
              <a:t>解析</a:t>
            </a:r>
            <a:endParaRPr lang="en-US" sz="3600" dirty="0"/>
          </a:p>
          <a:p>
            <a:pPr lvl="1"/>
            <a:r>
              <a:rPr lang="zh-TW" altLang="en-US" sz="3200" dirty="0"/>
              <a:t>神的恩典越發掘越覺深奧，越領略越覺豐厚</a:t>
            </a:r>
            <a:r>
              <a:rPr lang="zh-TW" altLang="en-US" sz="3200" dirty="0" smtClean="0"/>
              <a:t>。</a:t>
            </a:r>
            <a:endParaRPr lang="en-US" altLang="zh-TW" sz="3200" dirty="0" smtClean="0"/>
          </a:p>
          <a:p>
            <a:pPr lvl="1"/>
            <a:r>
              <a:rPr lang="zh-TW" altLang="en-US" sz="3200" dirty="0"/>
              <a:t>神所賞給我們的恩典，乃是上好的，因為是用祂「諸般的智慧聰明」所賞賜的，祂知道甚麼樣的恩典最適合於我們，也知道在甚麼種情形下賞賜恩典給我們最合適。</a:t>
            </a:r>
            <a:endParaRPr lang="en-US" sz="3200" dirty="0"/>
          </a:p>
          <a:p>
            <a:pPr lvl="1"/>
            <a:r>
              <a:rPr lang="zh-TW" altLang="en-US" sz="3200" dirty="0"/>
              <a:t>神賞給我們恩典，既是用了祂「諸般智慧聰明」，我們享受祂的恩典，也須借助祂的智慧聰明─求神賞賜</a:t>
            </a:r>
            <a:r>
              <a:rPr lang="en-US" altLang="zh-TW" sz="3200" dirty="0"/>
              <a:t>『</a:t>
            </a:r>
            <a:r>
              <a:rPr lang="zh-TW" altLang="en-US" sz="3200" dirty="0"/>
              <a:t>智慧和啟示的靈</a:t>
            </a:r>
            <a:r>
              <a:rPr lang="en-US" altLang="zh-TW" sz="3200" dirty="0"/>
              <a:t>』</a:t>
            </a:r>
            <a:r>
              <a:rPr lang="en-US" sz="3200" dirty="0"/>
              <a:t>(</a:t>
            </a:r>
            <a:r>
              <a:rPr lang="zh-TW" altLang="en-US" sz="3200" dirty="0"/>
              <a:t>參</a:t>
            </a:r>
            <a:r>
              <a:rPr lang="en-US" sz="3200" dirty="0"/>
              <a:t>17</a:t>
            </a:r>
            <a:r>
              <a:rPr lang="zh-TW" altLang="en-US" sz="3200" dirty="0"/>
              <a:t>節</a:t>
            </a:r>
            <a:r>
              <a:rPr lang="en-US" sz="3200" dirty="0"/>
              <a:t>)</a:t>
            </a:r>
          </a:p>
          <a:p>
            <a:pPr lvl="2"/>
            <a:r>
              <a:rPr lang="en-US" sz="2800" dirty="0"/>
              <a:t>(17</a:t>
            </a:r>
            <a:r>
              <a:rPr lang="zh-TW" altLang="en-US" sz="2800" dirty="0"/>
              <a:t>節</a:t>
            </a:r>
            <a:r>
              <a:rPr lang="en-US" sz="2800" dirty="0"/>
              <a:t>) 17</a:t>
            </a:r>
            <a:r>
              <a:rPr lang="zh-TW" altLang="en-US" sz="2800" dirty="0"/>
              <a:t>求我們主耶穌基督的神，榮耀的父，將那賜人智慧和啟示的靈賞給你們，使你們真知道他</a:t>
            </a:r>
            <a:r>
              <a:rPr lang="zh-TW" altLang="en-US" sz="2800" dirty="0" smtClean="0"/>
              <a:t>，</a:t>
            </a:r>
            <a:endParaRPr lang="en-US" sz="2800" dirty="0"/>
          </a:p>
        </p:txBody>
      </p:sp>
    </p:spTree>
    <p:extLst>
      <p:ext uri="{BB962C8B-B14F-4D97-AF65-F5344CB8AC3E}">
        <p14:creationId xmlns:p14="http://schemas.microsoft.com/office/powerpoint/2010/main" val="138566700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657"/>
            <a:ext cx="8382000" cy="6894195"/>
          </a:xfrm>
        </p:spPr>
        <p:txBody>
          <a:bodyPr/>
          <a:lstStyle/>
          <a:p>
            <a:r>
              <a:rPr lang="zh-TW" altLang="en-US" b="1" dirty="0"/>
              <a:t>和合本</a:t>
            </a:r>
            <a:endParaRPr lang="en-US" dirty="0"/>
          </a:p>
          <a:p>
            <a:pPr marL="0" indent="0">
              <a:buNone/>
            </a:pPr>
            <a:r>
              <a:rPr lang="en-US" dirty="0"/>
              <a:t>9</a:t>
            </a:r>
            <a:r>
              <a:rPr lang="zh-TW" altLang="en-US" dirty="0"/>
              <a:t>都是照他自己所預定的美意，叫我們知道他旨意的奧祕，</a:t>
            </a:r>
            <a:endParaRPr lang="en-US" dirty="0"/>
          </a:p>
          <a:p>
            <a:r>
              <a:rPr lang="zh-TW" altLang="en-US" b="1" dirty="0"/>
              <a:t>新譯本</a:t>
            </a:r>
            <a:endParaRPr lang="en-US" dirty="0"/>
          </a:p>
          <a:p>
            <a:pPr marL="0" indent="0">
              <a:buNone/>
            </a:pPr>
            <a:r>
              <a:rPr lang="en-US" dirty="0"/>
              <a:t>9</a:t>
            </a:r>
            <a:r>
              <a:rPr lang="zh-TW" altLang="en-US" dirty="0"/>
              <a:t>他照著自己在基督裡預先安排的美意，使我們知道他旨意的奧祕，</a:t>
            </a:r>
            <a:endParaRPr lang="en-US" dirty="0"/>
          </a:p>
          <a:p>
            <a:r>
              <a:rPr lang="en-US" b="1" dirty="0"/>
              <a:t>ESV</a:t>
            </a:r>
            <a:endParaRPr lang="en-US" dirty="0"/>
          </a:p>
          <a:p>
            <a:pPr marL="0" indent="0">
              <a:buNone/>
            </a:pPr>
            <a:r>
              <a:rPr lang="en-US" dirty="0"/>
              <a:t>9 making known to us the mystery of his will, according to his purpose, which he set forth in Christ</a:t>
            </a:r>
          </a:p>
          <a:p>
            <a:r>
              <a:rPr lang="en-US" b="1" dirty="0"/>
              <a:t>NIV</a:t>
            </a:r>
            <a:endParaRPr lang="en-US" dirty="0"/>
          </a:p>
          <a:p>
            <a:pPr marL="0" indent="0">
              <a:buNone/>
            </a:pPr>
            <a:r>
              <a:rPr lang="en-US" dirty="0"/>
              <a:t>9 he made known to us the mystery of his will according to his good pleasure, which he purposed in Christ,</a:t>
            </a:r>
          </a:p>
        </p:txBody>
      </p:sp>
    </p:spTree>
    <p:extLst>
      <p:ext uri="{BB962C8B-B14F-4D97-AF65-F5344CB8AC3E}">
        <p14:creationId xmlns:p14="http://schemas.microsoft.com/office/powerpoint/2010/main" val="314624085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4167295"/>
          </a:xfrm>
        </p:spPr>
        <p:txBody>
          <a:bodyPr/>
          <a:lstStyle/>
          <a:p>
            <a:pPr lvl="0"/>
            <a:r>
              <a:rPr lang="zh-TW" altLang="en-US" sz="4000" dirty="0"/>
              <a:t>原文直譯</a:t>
            </a:r>
            <a:endParaRPr lang="en-US" sz="4000" dirty="0"/>
          </a:p>
          <a:p>
            <a:pPr lvl="1"/>
            <a:r>
              <a:rPr lang="zh-TW" altLang="en-US" sz="3600" dirty="0"/>
              <a:t>照著祂在自己裏面所豫先定下的美意</a:t>
            </a:r>
            <a:r>
              <a:rPr lang="en-US" sz="3600" dirty="0"/>
              <a:t>...</a:t>
            </a:r>
          </a:p>
          <a:p>
            <a:pPr lvl="0"/>
            <a:r>
              <a:rPr lang="zh-TW" altLang="en-US" sz="4000" dirty="0"/>
              <a:t>字義</a:t>
            </a:r>
            <a:endParaRPr lang="en-US" sz="4000" dirty="0"/>
          </a:p>
          <a:p>
            <a:pPr lvl="1"/>
            <a:r>
              <a:rPr lang="zh-TW" altLang="en-US" sz="3600" dirty="0"/>
              <a:t>豫定</a:t>
            </a:r>
            <a:r>
              <a:rPr lang="en-US" sz="3600" dirty="0"/>
              <a:t>: </a:t>
            </a:r>
            <a:r>
              <a:rPr lang="zh-TW" altLang="en-US" sz="3600" dirty="0"/>
              <a:t>豫先設定</a:t>
            </a:r>
            <a:endParaRPr lang="en-US" sz="3600" dirty="0"/>
          </a:p>
          <a:p>
            <a:pPr lvl="1"/>
            <a:r>
              <a:rPr lang="zh-TW" altLang="en-US" sz="3600" dirty="0"/>
              <a:t>美意</a:t>
            </a:r>
            <a:r>
              <a:rPr lang="en-US" sz="3600" dirty="0"/>
              <a:t>: </a:t>
            </a:r>
            <a:r>
              <a:rPr lang="zh-TW" altLang="en-US" sz="3600" dirty="0"/>
              <a:t>決心，意向</a:t>
            </a:r>
            <a:endParaRPr lang="en-US" sz="3600" dirty="0"/>
          </a:p>
          <a:p>
            <a:pPr lvl="1"/>
            <a:r>
              <a:rPr lang="zh-TW" altLang="en-US" sz="3600" dirty="0"/>
              <a:t>奧秘</a:t>
            </a:r>
            <a:r>
              <a:rPr lang="en-US" sz="3600" dirty="0"/>
              <a:t>: </a:t>
            </a:r>
            <a:r>
              <a:rPr lang="zh-TW" altLang="en-US" sz="3600" dirty="0"/>
              <a:t>隱藏的，長久封閉的事</a:t>
            </a:r>
            <a:endParaRPr lang="en-US" sz="3600" dirty="0"/>
          </a:p>
        </p:txBody>
      </p:sp>
    </p:spTree>
    <p:extLst>
      <p:ext uri="{BB962C8B-B14F-4D97-AF65-F5344CB8AC3E}">
        <p14:creationId xmlns:p14="http://schemas.microsoft.com/office/powerpoint/2010/main" val="420170976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4764381"/>
          </a:xfrm>
        </p:spPr>
        <p:txBody>
          <a:bodyPr/>
          <a:lstStyle/>
          <a:p>
            <a:pPr lvl="0"/>
            <a:r>
              <a:rPr lang="zh-TW" altLang="en-US" sz="4000" dirty="0"/>
              <a:t>文義</a:t>
            </a:r>
            <a:endParaRPr lang="en-US" sz="4000" dirty="0"/>
          </a:p>
          <a:p>
            <a:pPr lvl="1"/>
            <a:r>
              <a:rPr lang="zh-TW" altLang="en-US" sz="3600" dirty="0"/>
              <a:t>「照祂自己所豫定的美意，」神有一個喜悅，就是祂在愛子裏使我們成為祂恩典的對象，因此就有救贖，這是祂在自己裏面所計劃的。</a:t>
            </a:r>
            <a:endParaRPr lang="en-US" sz="3600" dirty="0"/>
          </a:p>
          <a:p>
            <a:pPr lvl="1"/>
            <a:r>
              <a:rPr lang="zh-TW" altLang="en-US" sz="3600" dirty="0"/>
              <a:t>「祂旨意的奧秘，」神有一個旨意，是祂在歷世歷代所隱藏的一個奧秘，是人自己的理智所不能領會的，現在向我們顯明了。</a:t>
            </a:r>
            <a:endParaRPr lang="en-US" sz="3600" dirty="0"/>
          </a:p>
        </p:txBody>
      </p:sp>
    </p:spTree>
    <p:extLst>
      <p:ext uri="{BB962C8B-B14F-4D97-AF65-F5344CB8AC3E}">
        <p14:creationId xmlns:p14="http://schemas.microsoft.com/office/powerpoint/2010/main" val="1447476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889" y="152401"/>
            <a:ext cx="8984911" cy="6558082"/>
          </a:xfrm>
          <a:prstGeom prst="rect">
            <a:avLst/>
          </a:prstGeom>
        </p:spPr>
      </p:pic>
      <p:sp>
        <p:nvSpPr>
          <p:cNvPr id="7" name="Flowchart: Connector 6"/>
          <p:cNvSpPr/>
          <p:nvPr/>
        </p:nvSpPr>
        <p:spPr bwMode="auto">
          <a:xfrm>
            <a:off x="3886200" y="2057400"/>
            <a:ext cx="838200" cy="838200"/>
          </a:xfrm>
          <a:prstGeom prst="flowChartConnector">
            <a:avLst/>
          </a:prstGeom>
          <a:noFill/>
          <a:ln w="762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130564002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029"/>
            <a:ext cx="8382000" cy="6875728"/>
          </a:xfrm>
        </p:spPr>
        <p:txBody>
          <a:bodyPr/>
          <a:lstStyle/>
          <a:p>
            <a:pPr lvl="0"/>
            <a:r>
              <a:rPr lang="zh-TW" altLang="en-US" dirty="0"/>
              <a:t>解析</a:t>
            </a:r>
            <a:endParaRPr lang="en-US" dirty="0"/>
          </a:p>
          <a:p>
            <a:pPr lvl="1"/>
            <a:r>
              <a:rPr lang="zh-TW" altLang="en-US" dirty="0"/>
              <a:t>神不要我們作糊塗人，神喜歡我們明白祂的旨意</a:t>
            </a:r>
            <a:r>
              <a:rPr lang="en-US" dirty="0"/>
              <a:t>(</a:t>
            </a:r>
            <a:r>
              <a:rPr lang="zh-TW" altLang="en-US" dirty="0"/>
              <a:t>弗五</a:t>
            </a:r>
            <a:r>
              <a:rPr lang="en-US" dirty="0"/>
              <a:t>17)</a:t>
            </a:r>
            <a:r>
              <a:rPr lang="zh-TW" altLang="en-US" dirty="0"/>
              <a:t>。</a:t>
            </a:r>
            <a:endParaRPr lang="en-US" dirty="0"/>
          </a:p>
          <a:p>
            <a:pPr lvl="2"/>
            <a:r>
              <a:rPr lang="en-US" dirty="0"/>
              <a:t>17</a:t>
            </a:r>
            <a:r>
              <a:rPr lang="zh-TW" altLang="en-US" dirty="0"/>
              <a:t>不要作糊塗人，要明白主的旨意如何。</a:t>
            </a:r>
            <a:endParaRPr lang="en-US" dirty="0"/>
          </a:p>
          <a:p>
            <a:pPr lvl="1"/>
            <a:r>
              <a:rPr lang="zh-TW" altLang="en-US" dirty="0"/>
              <a:t>神的旨意是可以藉尋求而認識的，並非深奧難懂的</a:t>
            </a:r>
            <a:r>
              <a:rPr lang="zh-TW" altLang="en-US" dirty="0" smtClean="0"/>
              <a:t>。</a:t>
            </a:r>
            <a:r>
              <a:rPr lang="zh-TW" altLang="en-US" dirty="0"/>
              <a:t>如果我們放下屬世的智慧和驕傲，用謙卑的心尋求屬靈的智慧</a:t>
            </a:r>
            <a:r>
              <a:rPr lang="en-US" dirty="0"/>
              <a:t>(</a:t>
            </a:r>
            <a:r>
              <a:rPr lang="zh-TW" altLang="en-US" dirty="0"/>
              <a:t>太十一</a:t>
            </a:r>
            <a:r>
              <a:rPr lang="en-US" dirty="0"/>
              <a:t>25~27)</a:t>
            </a:r>
            <a:r>
              <a:rPr lang="zh-TW" altLang="en-US" dirty="0"/>
              <a:t>，自必能得著從上頭來的智慧</a:t>
            </a:r>
            <a:r>
              <a:rPr lang="en-US" dirty="0"/>
              <a:t>(</a:t>
            </a:r>
            <a:r>
              <a:rPr lang="zh-TW" altLang="en-US" dirty="0"/>
              <a:t>雅三</a:t>
            </a:r>
            <a:r>
              <a:rPr lang="en-US" dirty="0"/>
              <a:t>17)</a:t>
            </a:r>
            <a:r>
              <a:rPr lang="zh-TW" altLang="en-US" dirty="0"/>
              <a:t>，在真道上更深認識神了。</a:t>
            </a:r>
            <a:endParaRPr lang="en-US" dirty="0"/>
          </a:p>
          <a:p>
            <a:pPr lvl="2">
              <a:buFont typeface="Wingdings" panose="05000000000000000000" pitchFamily="2" charset="2"/>
              <a:buChar char="§"/>
            </a:pPr>
            <a:r>
              <a:rPr lang="en-US" dirty="0"/>
              <a:t>(</a:t>
            </a:r>
            <a:r>
              <a:rPr lang="zh-TW" altLang="en-US" dirty="0"/>
              <a:t>太十一</a:t>
            </a:r>
            <a:r>
              <a:rPr lang="en-US" dirty="0"/>
              <a:t>25~27) 25</a:t>
            </a:r>
            <a:r>
              <a:rPr lang="zh-TW" altLang="en-US" dirty="0"/>
              <a:t>那時，耶穌說：「父啊，天地的主，我感謝你！因為你將這些事向聰明通達人就藏起來，向嬰孩就顯出來。</a:t>
            </a:r>
            <a:r>
              <a:rPr lang="en-US" dirty="0"/>
              <a:t> 26</a:t>
            </a:r>
            <a:r>
              <a:rPr lang="zh-TW" altLang="en-US" dirty="0"/>
              <a:t>父啊，是的，因為你的美意本是如此。</a:t>
            </a:r>
            <a:r>
              <a:rPr lang="en-US" dirty="0"/>
              <a:t> 27</a:t>
            </a:r>
            <a:r>
              <a:rPr lang="zh-TW" altLang="en-US" dirty="0"/>
              <a:t>一切所有的，都是我父交付我的；除了父，沒有人知道子；除了子和子所願意指示的，沒有人知道父。</a:t>
            </a:r>
            <a:endParaRPr lang="en-US" dirty="0"/>
          </a:p>
          <a:p>
            <a:pPr lvl="2">
              <a:buFont typeface="Wingdings" panose="05000000000000000000" pitchFamily="2" charset="2"/>
              <a:buChar char="§"/>
            </a:pPr>
            <a:r>
              <a:rPr lang="en-US" dirty="0"/>
              <a:t>(</a:t>
            </a:r>
            <a:r>
              <a:rPr lang="zh-TW" altLang="en-US" dirty="0"/>
              <a:t>雅三</a:t>
            </a:r>
            <a:r>
              <a:rPr lang="en-US" dirty="0"/>
              <a:t>17) 17</a:t>
            </a:r>
            <a:r>
              <a:rPr lang="zh-TW" altLang="en-US" dirty="0"/>
              <a:t>惟獨從上頭來的智慧，先是清潔，後是和平，溫良柔順，滿有憐憫，多結善果，沒有偏見，沒有假冒</a:t>
            </a:r>
            <a:r>
              <a:rPr lang="zh-TW" altLang="en-US" dirty="0" smtClean="0"/>
              <a:t>。</a:t>
            </a:r>
            <a:endParaRPr lang="en-US" dirty="0"/>
          </a:p>
        </p:txBody>
      </p:sp>
    </p:spTree>
    <p:extLst>
      <p:ext uri="{BB962C8B-B14F-4D97-AF65-F5344CB8AC3E}">
        <p14:creationId xmlns:p14="http://schemas.microsoft.com/office/powerpoint/2010/main" val="360897043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029"/>
            <a:ext cx="8382000" cy="6894195"/>
          </a:xfrm>
        </p:spPr>
        <p:txBody>
          <a:bodyPr/>
          <a:lstStyle/>
          <a:p>
            <a:r>
              <a:rPr lang="zh-TW" altLang="en-US" b="1" dirty="0"/>
              <a:t>和合本</a:t>
            </a:r>
            <a:endParaRPr lang="en-US" dirty="0"/>
          </a:p>
          <a:p>
            <a:pPr marL="0" indent="0">
              <a:buNone/>
            </a:pPr>
            <a:r>
              <a:rPr lang="en-US" dirty="0"/>
              <a:t>10</a:t>
            </a:r>
            <a:r>
              <a:rPr lang="zh-TW" altLang="en-US" dirty="0"/>
              <a:t>要照所安排的，在日期滿足的時候，使天上、地上、一切所有的都在基督裏面同歸於一。</a:t>
            </a:r>
            <a:endParaRPr lang="en-US" dirty="0"/>
          </a:p>
          <a:p>
            <a:r>
              <a:rPr lang="zh-TW" altLang="en-US" b="1" dirty="0"/>
              <a:t>新譯本</a:t>
            </a:r>
            <a:endParaRPr lang="en-US" dirty="0"/>
          </a:p>
          <a:p>
            <a:pPr marL="0" indent="0">
              <a:buNone/>
            </a:pPr>
            <a:r>
              <a:rPr lang="en-US" dirty="0"/>
              <a:t>10</a:t>
            </a:r>
            <a:r>
              <a:rPr lang="zh-TW" altLang="en-US" dirty="0"/>
              <a:t>到了所計劃的時機成熟，就使天上地上的萬有，都在基督裡同歸於一。</a:t>
            </a:r>
            <a:endParaRPr lang="en-US" dirty="0"/>
          </a:p>
          <a:p>
            <a:r>
              <a:rPr lang="en-US" b="1" dirty="0"/>
              <a:t>ESV</a:t>
            </a:r>
            <a:endParaRPr lang="en-US" dirty="0"/>
          </a:p>
          <a:p>
            <a:pPr marL="0" indent="0">
              <a:buNone/>
            </a:pPr>
            <a:r>
              <a:rPr lang="en-US" dirty="0"/>
              <a:t>10 as a plan for the fullness of time, to unite all things in him, things in heaven and things on earth.</a:t>
            </a:r>
          </a:p>
          <a:p>
            <a:r>
              <a:rPr lang="en-US" b="1" dirty="0"/>
              <a:t>NIV</a:t>
            </a:r>
            <a:endParaRPr lang="en-US" dirty="0"/>
          </a:p>
          <a:p>
            <a:pPr marL="0" indent="0">
              <a:buNone/>
            </a:pPr>
            <a:r>
              <a:rPr lang="en-US" dirty="0"/>
              <a:t>10 to be put into effect when the times reach their fulfillment—to bring unity to all things in heaven and on earth under Christ.</a:t>
            </a:r>
          </a:p>
        </p:txBody>
      </p:sp>
    </p:spTree>
    <p:extLst>
      <p:ext uri="{BB962C8B-B14F-4D97-AF65-F5344CB8AC3E}">
        <p14:creationId xmlns:p14="http://schemas.microsoft.com/office/powerpoint/2010/main" val="399837816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6032421"/>
          </a:xfrm>
        </p:spPr>
        <p:txBody>
          <a:bodyPr/>
          <a:lstStyle/>
          <a:p>
            <a:pPr lvl="0"/>
            <a:r>
              <a:rPr lang="zh-TW" altLang="en-US" sz="3600" dirty="0"/>
              <a:t>原文直譯</a:t>
            </a:r>
            <a:endParaRPr lang="en-US" sz="3600" dirty="0"/>
          </a:p>
          <a:p>
            <a:pPr lvl="1"/>
            <a:r>
              <a:rPr lang="zh-TW" altLang="en-US" sz="3200" dirty="0"/>
              <a:t>為要在所計劃的時機成熟時，使萬有，無論是天上的，或是地上的，都在基督裏再次歸結於一個元首；</a:t>
            </a:r>
            <a:endParaRPr lang="en-US" sz="3200" dirty="0"/>
          </a:p>
          <a:p>
            <a:pPr lvl="0"/>
            <a:r>
              <a:rPr lang="zh-TW" altLang="en-US" sz="3600" dirty="0"/>
              <a:t>字義</a:t>
            </a:r>
            <a:endParaRPr lang="en-US" sz="3600" dirty="0"/>
          </a:p>
          <a:p>
            <a:pPr lvl="1"/>
            <a:r>
              <a:rPr lang="zh-TW" altLang="en-US" sz="3200" dirty="0"/>
              <a:t>「安排」行政管理，家務管理，計劃，方案，經營，職分，執行</a:t>
            </a:r>
            <a:endParaRPr lang="en-US" sz="3200" dirty="0"/>
          </a:p>
          <a:p>
            <a:pPr lvl="1"/>
            <a:r>
              <a:rPr lang="zh-TW" altLang="en-US" sz="3200" dirty="0"/>
              <a:t>「日期」時機，時間，時代</a:t>
            </a:r>
            <a:endParaRPr lang="en-US" sz="3200" dirty="0"/>
          </a:p>
          <a:p>
            <a:pPr lvl="1"/>
            <a:r>
              <a:rPr lang="zh-TW" altLang="en-US" sz="3200" dirty="0"/>
              <a:t>「滿足」成熟，充滿，完全</a:t>
            </a:r>
            <a:endParaRPr lang="en-US" sz="3200" dirty="0"/>
          </a:p>
          <a:p>
            <a:pPr lvl="1"/>
            <a:r>
              <a:rPr lang="zh-TW" altLang="en-US" sz="3200" dirty="0"/>
              <a:t>「同歸於一」同在一個領導之下，將一排數字總和起來，統領，歸結，原文含有</a:t>
            </a:r>
            <a:r>
              <a:rPr lang="en-US" altLang="zh-TW" sz="3200" dirty="0"/>
              <a:t>『</a:t>
            </a:r>
            <a:r>
              <a:rPr lang="zh-TW" altLang="en-US" sz="3200" dirty="0"/>
              <a:t>再次</a:t>
            </a:r>
            <a:r>
              <a:rPr lang="en-US" altLang="zh-TW" sz="3200" dirty="0"/>
              <a:t>』</a:t>
            </a:r>
            <a:r>
              <a:rPr lang="zh-TW" altLang="en-US" sz="3200" dirty="0"/>
              <a:t>之意</a:t>
            </a:r>
            <a:endParaRPr lang="en-US" sz="3200" dirty="0"/>
          </a:p>
        </p:txBody>
      </p:sp>
    </p:spTree>
    <p:extLst>
      <p:ext uri="{BB962C8B-B14F-4D97-AF65-F5344CB8AC3E}">
        <p14:creationId xmlns:p14="http://schemas.microsoft.com/office/powerpoint/2010/main" val="200498687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186309"/>
          </a:xfrm>
        </p:spPr>
        <p:txBody>
          <a:bodyPr/>
          <a:lstStyle/>
          <a:p>
            <a:pPr lvl="0"/>
            <a:r>
              <a:rPr lang="zh-TW" altLang="en-US" sz="3600" dirty="0"/>
              <a:t>文義</a:t>
            </a:r>
            <a:endParaRPr lang="en-US" sz="3600" dirty="0"/>
          </a:p>
          <a:p>
            <a:pPr lvl="1"/>
            <a:r>
              <a:rPr lang="zh-TW" altLang="en-US" sz="3200" dirty="0"/>
              <a:t>「照所安排的，」就是神為祂子民的好處所作的計劃</a:t>
            </a:r>
            <a:r>
              <a:rPr lang="en-US" sz="3200" dirty="0"/>
              <a:t>(</a:t>
            </a:r>
            <a:r>
              <a:rPr lang="zh-TW" altLang="en-US" sz="3200" dirty="0"/>
              <a:t>弗三</a:t>
            </a:r>
            <a:r>
              <a:rPr lang="en-US" sz="3200" dirty="0"/>
              <a:t>9)</a:t>
            </a:r>
            <a:r>
              <a:rPr lang="zh-TW" altLang="en-US" sz="3200" dirty="0"/>
              <a:t>。</a:t>
            </a:r>
            <a:endParaRPr lang="en-US" sz="3200" dirty="0"/>
          </a:p>
          <a:p>
            <a:pPr lvl="2"/>
            <a:r>
              <a:rPr lang="en-US" sz="2800" dirty="0"/>
              <a:t>(</a:t>
            </a:r>
            <a:r>
              <a:rPr lang="zh-TW" altLang="en-US" sz="2800" dirty="0"/>
              <a:t>弗三</a:t>
            </a:r>
            <a:r>
              <a:rPr lang="en-US" sz="2800" dirty="0"/>
              <a:t>9) 9</a:t>
            </a:r>
            <a:r>
              <a:rPr lang="zh-TW" altLang="en-US" sz="2800" dirty="0"/>
              <a:t>又使眾人都明白，這歷代以來隱藏在創造萬物之神裏的奧祕是如何安排的，</a:t>
            </a:r>
            <a:endParaRPr lang="en-US" sz="2800" dirty="0"/>
          </a:p>
          <a:p>
            <a:pPr lvl="1"/>
            <a:r>
              <a:rPr lang="zh-TW" altLang="en-US" sz="3200" dirty="0"/>
              <a:t>「在日期滿足的時候，」即神在永遠計劃中所定的一連串時期完畢之後，新天新地開始時。</a:t>
            </a:r>
            <a:endParaRPr lang="en-US" sz="3200" dirty="0"/>
          </a:p>
          <a:p>
            <a:pPr lvl="1"/>
            <a:r>
              <a:rPr lang="zh-TW" altLang="en-US" sz="3200" dirty="0"/>
              <a:t>「天上地上一切所有的，」就是神所創造的萬有</a:t>
            </a:r>
            <a:r>
              <a:rPr lang="zh-TW" altLang="en-US" sz="3200" dirty="0" smtClean="0"/>
              <a:t>。</a:t>
            </a:r>
            <a:endParaRPr lang="en-US" altLang="zh-TW" sz="3200" dirty="0" smtClean="0"/>
          </a:p>
          <a:p>
            <a:pPr lvl="1"/>
            <a:r>
              <a:rPr lang="zh-TW" altLang="en-US" sz="3200" dirty="0" smtClean="0"/>
              <a:t>「</a:t>
            </a:r>
            <a:r>
              <a:rPr lang="zh-TW" altLang="en-US" sz="3200" dirty="0"/>
              <a:t>同歸於一，」神使宇宙中的萬有，統一於一個頭之下，成為一個體系，像我們的身體一樣，這是神歷世歷代工作的目的。</a:t>
            </a:r>
            <a:endParaRPr lang="en-US" sz="7200" dirty="0"/>
          </a:p>
        </p:txBody>
      </p:sp>
    </p:spTree>
    <p:extLst>
      <p:ext uri="{BB962C8B-B14F-4D97-AF65-F5344CB8AC3E}">
        <p14:creationId xmlns:p14="http://schemas.microsoft.com/office/powerpoint/2010/main" val="386016031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5829288"/>
          </a:xfrm>
        </p:spPr>
        <p:txBody>
          <a:bodyPr/>
          <a:lstStyle/>
          <a:p>
            <a:pPr lvl="0"/>
            <a:r>
              <a:rPr lang="zh-TW" altLang="en-US" dirty="0"/>
              <a:t>解析</a:t>
            </a:r>
            <a:endParaRPr lang="en-US" dirty="0"/>
          </a:p>
          <a:p>
            <a:pPr lvl="1"/>
            <a:r>
              <a:rPr lang="zh-TW" altLang="en-US" dirty="0"/>
              <a:t>神行事都照預定的時間，準確無誤，因此我們凡事應當等候神的時間。</a:t>
            </a:r>
            <a:endParaRPr lang="en-US" dirty="0"/>
          </a:p>
          <a:p>
            <a:pPr lvl="1"/>
            <a:r>
              <a:rPr lang="zh-TW" altLang="en-US" dirty="0"/>
              <a:t>信徒合一的最基本原則，是「在基督裏」；基督是真實合一的中心和因素，在基督之外，一切人為的制度、方法，都無助於合一</a:t>
            </a:r>
            <a:r>
              <a:rPr lang="zh-TW" altLang="en-US" dirty="0" smtClean="0"/>
              <a:t>。</a:t>
            </a:r>
            <a:endParaRPr lang="en-US" altLang="zh-TW" dirty="0" smtClean="0"/>
          </a:p>
          <a:p>
            <a:pPr lvl="1"/>
            <a:r>
              <a:rPr lang="zh-TW" altLang="en-US" dirty="0"/>
              <a:t>弟兄姊妹間不可能完全相同，神也從未要祂的兒女單一化，但祂確實要我們在互異中相合，所謂「同歸於一」，如同神自己三位卻是一體那般的不可分割</a:t>
            </a:r>
            <a:r>
              <a:rPr lang="zh-TW" altLang="en-US" dirty="0" smtClean="0"/>
              <a:t>。</a:t>
            </a:r>
            <a:endParaRPr lang="en-US" altLang="zh-TW" dirty="0" smtClean="0"/>
          </a:p>
          <a:p>
            <a:pPr lvl="1"/>
            <a:r>
              <a:rPr lang="zh-TW" altLang="en-US" dirty="0" smtClean="0"/>
              <a:t>神</a:t>
            </a:r>
            <a:r>
              <a:rPr lang="zh-TW" altLang="en-US" dirty="0"/>
              <a:t>救我們的目的，不僅在於享受祂的恩典，更是要我們在祂永遠計劃的成全上，有一份的工作，就是把使萬有在基督裏同歸於一的責任託付了我</a:t>
            </a:r>
            <a:r>
              <a:rPr lang="zh-TW" altLang="en-US" dirty="0" smtClean="0"/>
              <a:t>們</a:t>
            </a:r>
            <a:endParaRPr lang="en-US" dirty="0"/>
          </a:p>
        </p:txBody>
      </p:sp>
    </p:spTree>
    <p:extLst>
      <p:ext uri="{BB962C8B-B14F-4D97-AF65-F5344CB8AC3E}">
        <p14:creationId xmlns:p14="http://schemas.microsoft.com/office/powerpoint/2010/main" val="327849457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032421"/>
          </a:xfrm>
        </p:spPr>
        <p:txBody>
          <a:bodyPr/>
          <a:lstStyle/>
          <a:p>
            <a:r>
              <a:rPr lang="zh-TW" altLang="en-US" sz="2800" b="1" dirty="0"/>
              <a:t>和合本</a:t>
            </a:r>
            <a:endParaRPr lang="en-US" sz="2800" dirty="0"/>
          </a:p>
          <a:p>
            <a:pPr marL="0" indent="0">
              <a:buNone/>
            </a:pPr>
            <a:r>
              <a:rPr lang="en-US" sz="2800" dirty="0"/>
              <a:t>11</a:t>
            </a:r>
            <a:r>
              <a:rPr lang="zh-TW" altLang="en-US" sz="2800" dirty="0"/>
              <a:t>我們也在他裏面得了基業；這原是那位隨己意行、做萬事的，照著他旨意所預定的，</a:t>
            </a:r>
            <a:endParaRPr lang="en-US" sz="2800" dirty="0"/>
          </a:p>
          <a:p>
            <a:r>
              <a:rPr lang="zh-TW" altLang="en-US" sz="2800" b="1" dirty="0"/>
              <a:t>新譯本</a:t>
            </a:r>
            <a:endParaRPr lang="en-US" sz="2800" dirty="0"/>
          </a:p>
          <a:p>
            <a:pPr marL="0" indent="0">
              <a:buNone/>
            </a:pPr>
            <a:r>
              <a:rPr lang="en-US" sz="2800" dirty="0"/>
              <a:t>11</a:t>
            </a:r>
            <a:r>
              <a:rPr lang="zh-TW" altLang="en-US" sz="2800" dirty="0"/>
              <a:t>那憑著自己旨意所計劃而行萬事的，按著他預先所安排的，預定我們在基督裡得基業，</a:t>
            </a:r>
            <a:endParaRPr lang="en-US" sz="2800" dirty="0"/>
          </a:p>
          <a:p>
            <a:r>
              <a:rPr lang="en-US" sz="2800" b="1" dirty="0"/>
              <a:t>ESV</a:t>
            </a:r>
            <a:endParaRPr lang="en-US" sz="2800" dirty="0"/>
          </a:p>
          <a:p>
            <a:pPr marL="0" indent="0">
              <a:buNone/>
            </a:pPr>
            <a:r>
              <a:rPr lang="en-US" sz="2800" dirty="0"/>
              <a:t>11 In him we have obtained an inheritance, having been predestined according to the purpose of him who works all things according to the counsel of his will,</a:t>
            </a:r>
          </a:p>
          <a:p>
            <a:r>
              <a:rPr lang="en-US" sz="2800" b="1" dirty="0"/>
              <a:t>NIV</a:t>
            </a:r>
            <a:endParaRPr lang="en-US" sz="2800" dirty="0"/>
          </a:p>
          <a:p>
            <a:pPr marL="0" indent="0">
              <a:buNone/>
            </a:pPr>
            <a:r>
              <a:rPr lang="en-US" sz="2800" dirty="0"/>
              <a:t>11 In him we were also chosen, having been predestined according to the plan of him who works out everything in conformity with the purpose of his will,</a:t>
            </a:r>
          </a:p>
        </p:txBody>
      </p:sp>
    </p:spTree>
    <p:extLst>
      <p:ext uri="{BB962C8B-B14F-4D97-AF65-F5344CB8AC3E}">
        <p14:creationId xmlns:p14="http://schemas.microsoft.com/office/powerpoint/2010/main" val="178924744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5146024"/>
          </a:xfrm>
        </p:spPr>
        <p:txBody>
          <a:bodyPr/>
          <a:lstStyle/>
          <a:p>
            <a:pPr lvl="0"/>
            <a:r>
              <a:rPr lang="zh-TW" altLang="en-US" sz="3600" dirty="0"/>
              <a:t>原文直譯</a:t>
            </a:r>
            <a:endParaRPr lang="en-US" sz="3600" dirty="0"/>
          </a:p>
          <a:p>
            <a:pPr lvl="1"/>
            <a:r>
              <a:rPr lang="zh-TW" altLang="en-US" sz="3200" dirty="0"/>
              <a:t>在祂裏面，照著那位按自己旨意的考量來行作萬事者的定旨，我們既蒙了豫定，也就在祂裏面得了基業；</a:t>
            </a:r>
            <a:endParaRPr lang="en-US" sz="3200" dirty="0"/>
          </a:p>
          <a:p>
            <a:pPr lvl="0"/>
            <a:r>
              <a:rPr lang="zh-TW" altLang="en-US" sz="3600" dirty="0"/>
              <a:t>字義</a:t>
            </a:r>
            <a:endParaRPr lang="en-US" sz="3600" dirty="0"/>
          </a:p>
          <a:p>
            <a:pPr lvl="1"/>
            <a:r>
              <a:rPr lang="zh-TW" altLang="en-US" sz="3200" dirty="0"/>
              <a:t>「基業」遺產，得到嗣業，鬮，拈鬮而得的分，收為私業</a:t>
            </a:r>
            <a:endParaRPr lang="en-US" sz="3200" dirty="0"/>
          </a:p>
          <a:p>
            <a:pPr lvl="1"/>
            <a:r>
              <a:rPr lang="zh-TW" altLang="en-US" sz="3200" dirty="0"/>
              <a:t>「己意」自己所願意的定規</a:t>
            </a:r>
            <a:endParaRPr lang="en-US" sz="3200" dirty="0"/>
          </a:p>
          <a:p>
            <a:pPr lvl="1"/>
            <a:r>
              <a:rPr lang="zh-TW" altLang="en-US" sz="3200" dirty="0"/>
              <a:t>「行作」運行，發生</a:t>
            </a:r>
            <a:endParaRPr lang="en-US" sz="3200" dirty="0"/>
          </a:p>
          <a:p>
            <a:pPr lvl="1"/>
            <a:r>
              <a:rPr lang="zh-TW" altLang="en-US" sz="3200" dirty="0"/>
              <a:t>「豫定」預先設定，公開顯示，立定志向。</a:t>
            </a:r>
            <a:endParaRPr lang="en-US" sz="3200" dirty="0"/>
          </a:p>
        </p:txBody>
      </p:sp>
    </p:spTree>
    <p:extLst>
      <p:ext uri="{BB962C8B-B14F-4D97-AF65-F5344CB8AC3E}">
        <p14:creationId xmlns:p14="http://schemas.microsoft.com/office/powerpoint/2010/main" val="200537197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5349157"/>
          </a:xfrm>
        </p:spPr>
        <p:txBody>
          <a:bodyPr/>
          <a:lstStyle/>
          <a:p>
            <a:pPr lvl="0"/>
            <a:r>
              <a:rPr lang="zh-TW" altLang="en-US" sz="4000" dirty="0"/>
              <a:t>文義</a:t>
            </a:r>
            <a:endParaRPr lang="en-US" sz="4000" dirty="0"/>
          </a:p>
          <a:p>
            <a:pPr lvl="1"/>
            <a:r>
              <a:rPr lang="zh-TW" altLang="en-US" sz="3600" dirty="0"/>
              <a:t>「在祂裏面，」神所有的福分都是</a:t>
            </a:r>
            <a:r>
              <a:rPr lang="en-US" altLang="zh-TW" sz="3600" dirty="0"/>
              <a:t>『</a:t>
            </a:r>
            <a:r>
              <a:rPr lang="zh-TW" altLang="en-US" sz="3600" dirty="0"/>
              <a:t>在基督裏面</a:t>
            </a:r>
            <a:r>
              <a:rPr lang="en-US" altLang="zh-TW" sz="3600" dirty="0"/>
              <a:t>』</a:t>
            </a:r>
            <a:r>
              <a:rPr lang="zh-TW" altLang="en-US" sz="3600" dirty="0"/>
              <a:t>給了我們。</a:t>
            </a:r>
            <a:endParaRPr lang="en-US" sz="3600" dirty="0"/>
          </a:p>
          <a:p>
            <a:pPr lvl="1"/>
            <a:r>
              <a:rPr lang="zh-TW" altLang="en-US" sz="3600" dirty="0"/>
              <a:t>「得了基業，」有兩個意思：</a:t>
            </a:r>
            <a:endParaRPr lang="en-US" sz="3600" dirty="0"/>
          </a:p>
          <a:p>
            <a:pPr lvl="2"/>
            <a:r>
              <a:rPr lang="zh-TW" altLang="en-US" sz="3200" dirty="0"/>
              <a:t>神在天上為我們豫備基業，因我們是兒子，要承受這產業</a:t>
            </a:r>
            <a:endParaRPr lang="en-US" sz="3200" dirty="0"/>
          </a:p>
          <a:p>
            <a:pPr lvl="2"/>
            <a:r>
              <a:rPr lang="zh-TW" altLang="en-US" sz="3200" dirty="0"/>
              <a:t>我們蒙救贖的人</a:t>
            </a:r>
            <a:r>
              <a:rPr lang="en-US" altLang="zh-TW" sz="3200" dirty="0"/>
              <a:t>『</a:t>
            </a:r>
            <a:r>
              <a:rPr lang="zh-TW" altLang="en-US" sz="3200" dirty="0"/>
              <a:t>成了</a:t>
            </a:r>
            <a:r>
              <a:rPr lang="en-US" altLang="zh-TW" sz="3200" dirty="0"/>
              <a:t>』</a:t>
            </a:r>
            <a:r>
              <a:rPr lang="en-US" sz="3200" dirty="0"/>
              <a:t>(</a:t>
            </a:r>
            <a:r>
              <a:rPr lang="zh-TW" altLang="en-US" sz="3200" dirty="0"/>
              <a:t>「得了」原文另意</a:t>
            </a:r>
            <a:r>
              <a:rPr lang="en-US" sz="3200" dirty="0"/>
              <a:t>)</a:t>
            </a:r>
            <a:r>
              <a:rPr lang="zh-TW" altLang="en-US" sz="3200" dirty="0"/>
              <a:t>神的基業，是神所享受的產業。</a:t>
            </a:r>
            <a:endParaRPr lang="en-US" sz="3200" dirty="0"/>
          </a:p>
          <a:p>
            <a:pPr lvl="1"/>
            <a:r>
              <a:rPr lang="zh-TW" altLang="en-US" sz="3600" dirty="0"/>
              <a:t>「那位隨己意行作萬事的，」神的計劃是經過思想和考慮的。</a:t>
            </a:r>
            <a:endParaRPr lang="en-US" sz="3600" dirty="0"/>
          </a:p>
        </p:txBody>
      </p:sp>
    </p:spTree>
    <p:extLst>
      <p:ext uri="{BB962C8B-B14F-4D97-AF65-F5344CB8AC3E}">
        <p14:creationId xmlns:p14="http://schemas.microsoft.com/office/powerpoint/2010/main" val="329536467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093976"/>
          </a:xfrm>
        </p:spPr>
        <p:txBody>
          <a:bodyPr/>
          <a:lstStyle/>
          <a:p>
            <a:pPr lvl="0"/>
            <a:r>
              <a:rPr lang="zh-TW" altLang="en-US" dirty="0"/>
              <a:t>解析</a:t>
            </a:r>
            <a:endParaRPr lang="en-US" dirty="0"/>
          </a:p>
          <a:p>
            <a:pPr lvl="1"/>
            <a:r>
              <a:rPr lang="zh-TW" altLang="en-US" dirty="0"/>
              <a:t>我們每一個信徒蒙恩，並不是神臨時起的意，乃是經過祂周密考慮的，所以我們身為神的兒女，不能只以得產業為目的，還當與神同工，以實踐祂在我們身上的計劃。</a:t>
            </a:r>
            <a:endParaRPr lang="en-US" dirty="0"/>
          </a:p>
          <a:p>
            <a:pPr lvl="1"/>
            <a:r>
              <a:rPr lang="zh-TW" altLang="en-US" dirty="0" smtClean="0"/>
              <a:t>神</a:t>
            </a:r>
            <a:r>
              <a:rPr lang="zh-TW" altLang="en-US" dirty="0"/>
              <a:t>救贖我們的目的，是要我們在基督裏得基業；這個基業不是指在銀行裏的存款，不是指甚麼物質的享受，不是指今世的產業，卻是永不衰殘、永不消減、永遠貴重無比的榮耀！</a:t>
            </a:r>
            <a:endParaRPr lang="en-US" dirty="0"/>
          </a:p>
          <a:p>
            <a:pPr lvl="1"/>
            <a:r>
              <a:rPr lang="zh-TW" altLang="en-US" dirty="0"/>
              <a:t>神是「隨己意行作萬事」的神，萬事都是為祂的旨意而效力</a:t>
            </a:r>
            <a:r>
              <a:rPr lang="en-US" dirty="0"/>
              <a:t>(</a:t>
            </a:r>
            <a:r>
              <a:rPr lang="zh-TW" altLang="en-US" dirty="0"/>
              <a:t>羅八</a:t>
            </a:r>
            <a:r>
              <a:rPr lang="en-US" dirty="0"/>
              <a:t>28)</a:t>
            </a:r>
            <a:r>
              <a:rPr lang="zh-TW" altLang="en-US" dirty="0"/>
              <a:t>，因此，明白神的旨意如何，並照祂的旨意行事為人，乃是我們享用萬事之益處的先決條件</a:t>
            </a:r>
            <a:endParaRPr lang="en-US" dirty="0"/>
          </a:p>
          <a:p>
            <a:pPr lvl="2">
              <a:buFont typeface="Wingdings" panose="05000000000000000000" pitchFamily="2" charset="2"/>
              <a:buChar char="§"/>
            </a:pPr>
            <a:r>
              <a:rPr lang="en-US" dirty="0"/>
              <a:t>(</a:t>
            </a:r>
            <a:r>
              <a:rPr lang="zh-TW" altLang="en-US" dirty="0"/>
              <a:t>羅八</a:t>
            </a:r>
            <a:r>
              <a:rPr lang="en-US" dirty="0"/>
              <a:t>28) 28</a:t>
            </a:r>
            <a:r>
              <a:rPr lang="zh-TW" altLang="en-US" dirty="0"/>
              <a:t>我們曉得萬事都互相效力，叫愛神的人得益處，就是按他旨意被召的人</a:t>
            </a:r>
            <a:r>
              <a:rPr lang="zh-TW" altLang="en-US" dirty="0" smtClean="0"/>
              <a:t>。</a:t>
            </a:r>
            <a:endParaRPr lang="en-US" dirty="0"/>
          </a:p>
        </p:txBody>
      </p:sp>
    </p:spTree>
    <p:extLst>
      <p:ext uri="{BB962C8B-B14F-4D97-AF65-F5344CB8AC3E}">
        <p14:creationId xmlns:p14="http://schemas.microsoft.com/office/powerpoint/2010/main" val="22834888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450997"/>
          </a:xfrm>
        </p:spPr>
        <p:txBody>
          <a:bodyPr/>
          <a:lstStyle/>
          <a:p>
            <a:r>
              <a:rPr lang="zh-TW" altLang="en-US" b="1" dirty="0"/>
              <a:t>和合本</a:t>
            </a:r>
            <a:endParaRPr lang="en-US" dirty="0"/>
          </a:p>
          <a:p>
            <a:r>
              <a:rPr lang="en-US" dirty="0"/>
              <a:t>12</a:t>
            </a:r>
            <a:r>
              <a:rPr lang="zh-TW" altLang="en-US" dirty="0"/>
              <a:t>叫他的榮耀從我們這首先在基督裏有盼望的人可以得著稱讚。</a:t>
            </a:r>
            <a:endParaRPr lang="en-US" dirty="0"/>
          </a:p>
          <a:p>
            <a:r>
              <a:rPr lang="zh-TW" altLang="en-US" b="1" dirty="0"/>
              <a:t>新譯本</a:t>
            </a:r>
            <a:endParaRPr lang="en-US" dirty="0"/>
          </a:p>
          <a:p>
            <a:r>
              <a:rPr lang="en-US" dirty="0"/>
              <a:t>12</a:t>
            </a:r>
            <a:r>
              <a:rPr lang="zh-TW" altLang="en-US" dirty="0"/>
              <a:t>藉著我們這在基督裡首先有盼望的人，使他的榮耀得著頌讚。</a:t>
            </a:r>
            <a:endParaRPr lang="en-US" dirty="0"/>
          </a:p>
          <a:p>
            <a:r>
              <a:rPr lang="en-US" b="1" dirty="0"/>
              <a:t>ESV</a:t>
            </a:r>
            <a:endParaRPr lang="en-US" dirty="0"/>
          </a:p>
          <a:p>
            <a:r>
              <a:rPr lang="en-US" dirty="0"/>
              <a:t>12 so that we who were the first to hope in Christ might be to the praise of his glory.</a:t>
            </a:r>
          </a:p>
          <a:p>
            <a:r>
              <a:rPr lang="en-US" b="1" dirty="0"/>
              <a:t>NIV</a:t>
            </a:r>
            <a:endParaRPr lang="en-US" dirty="0"/>
          </a:p>
          <a:p>
            <a:r>
              <a:rPr lang="en-US" dirty="0"/>
              <a:t>12 in order that we, who were the first to put our hope in Christ, might be for the praise of his glory.</a:t>
            </a:r>
          </a:p>
        </p:txBody>
      </p:sp>
    </p:spTree>
    <p:extLst>
      <p:ext uri="{BB962C8B-B14F-4D97-AF65-F5344CB8AC3E}">
        <p14:creationId xmlns:p14="http://schemas.microsoft.com/office/powerpoint/2010/main" val="14709757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52400"/>
            <a:ext cx="7924800" cy="5951959"/>
          </a:xfrm>
          <a:prstGeom prst="rect">
            <a:avLst/>
          </a:prstGeom>
        </p:spPr>
      </p:pic>
      <p:sp>
        <p:nvSpPr>
          <p:cNvPr id="7" name="Rectangle 6"/>
          <p:cNvSpPr/>
          <p:nvPr/>
        </p:nvSpPr>
        <p:spPr>
          <a:xfrm>
            <a:off x="3352800" y="6104359"/>
            <a:ext cx="3057247" cy="584775"/>
          </a:xfrm>
          <a:prstGeom prst="rect">
            <a:avLst/>
          </a:prstGeom>
        </p:spPr>
        <p:txBody>
          <a:bodyPr wrap="none">
            <a:spAutoFit/>
          </a:bodyPr>
          <a:lstStyle/>
          <a:p>
            <a:r>
              <a:rPr lang="zh-CN" altLang="en-US" sz="3200" dirty="0"/>
              <a:t>亚底米神庙遗址</a:t>
            </a:r>
            <a:endParaRPr lang="en-US" sz="3200" dirty="0"/>
          </a:p>
        </p:txBody>
      </p:sp>
    </p:spTree>
    <p:extLst>
      <p:ext uri="{BB962C8B-B14F-4D97-AF65-F5344CB8AC3E}">
        <p14:creationId xmlns:p14="http://schemas.microsoft.com/office/powerpoint/2010/main" val="417908835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210931"/>
          </a:xfrm>
        </p:spPr>
        <p:txBody>
          <a:bodyPr/>
          <a:lstStyle/>
          <a:p>
            <a:pPr lvl="0"/>
            <a:r>
              <a:rPr lang="zh-TW" altLang="en-US" dirty="0"/>
              <a:t>文義</a:t>
            </a:r>
            <a:endParaRPr lang="en-US" dirty="0"/>
          </a:p>
          <a:p>
            <a:pPr lvl="1"/>
            <a:r>
              <a:rPr lang="zh-TW" altLang="en-US" dirty="0"/>
              <a:t>「首先在基督裏</a:t>
            </a:r>
            <a:r>
              <a:rPr lang="en-US" dirty="0"/>
              <a:t>...</a:t>
            </a:r>
            <a:r>
              <a:rPr lang="zh-TW" altLang="en-US" dirty="0"/>
              <a:t>的人，」就是指首先信了主的基督徒，包括當時的猶太或外邦信徒。</a:t>
            </a:r>
            <a:endParaRPr lang="en-US" dirty="0"/>
          </a:p>
          <a:p>
            <a:pPr lvl="1"/>
            <a:r>
              <a:rPr lang="zh-TW" altLang="en-US" dirty="0"/>
              <a:t>「盼望，」這盼望的福分，不僅指在今世有屬靈的盼望，更指我們將來身體得贖，與主面對面，進入榮耀裏。</a:t>
            </a:r>
            <a:endParaRPr lang="en-US" dirty="0"/>
          </a:p>
          <a:p>
            <a:pPr lvl="0"/>
            <a:r>
              <a:rPr lang="zh-TW" altLang="en-US" dirty="0"/>
              <a:t>解析</a:t>
            </a:r>
            <a:endParaRPr lang="en-US" dirty="0"/>
          </a:p>
          <a:p>
            <a:pPr lvl="1"/>
            <a:r>
              <a:rPr lang="zh-TW" altLang="en-US" dirty="0"/>
              <a:t>神賜恩給我們的目的，是要使祂自己的榮耀得著稱讚</a:t>
            </a:r>
            <a:r>
              <a:rPr lang="en-US" dirty="0"/>
              <a:t>(</a:t>
            </a:r>
            <a:r>
              <a:rPr lang="zh-TW" altLang="en-US" dirty="0"/>
              <a:t>參</a:t>
            </a:r>
            <a:r>
              <a:rPr lang="en-US" dirty="0"/>
              <a:t>6</a:t>
            </a:r>
            <a:r>
              <a:rPr lang="zh-TW" altLang="en-US" dirty="0"/>
              <a:t>、</a:t>
            </a:r>
            <a:r>
              <a:rPr lang="en-US" dirty="0"/>
              <a:t>14</a:t>
            </a:r>
            <a:r>
              <a:rPr lang="zh-TW" altLang="en-US" dirty="0"/>
              <a:t>節</a:t>
            </a:r>
            <a:r>
              <a:rPr lang="en-US" dirty="0"/>
              <a:t>)</a:t>
            </a:r>
            <a:r>
              <a:rPr lang="zh-TW" altLang="en-US" dirty="0"/>
              <a:t>；可見基督徒應當以尋求神的榮耀為生活行事的中心，凡事顧念</a:t>
            </a:r>
            <a:r>
              <a:rPr lang="en-US" altLang="zh-TW" dirty="0"/>
              <a:t>『</a:t>
            </a:r>
            <a:r>
              <a:rPr lang="zh-TW" altLang="en-US" dirty="0"/>
              <a:t>神的榮耀</a:t>
            </a:r>
            <a:r>
              <a:rPr lang="en-US" altLang="zh-TW" dirty="0"/>
              <a:t>』</a:t>
            </a:r>
            <a:r>
              <a:rPr lang="zh-TW" altLang="en-US" dirty="0"/>
              <a:t>的信徒，是神所最喜悅的兒女。</a:t>
            </a:r>
            <a:endParaRPr lang="en-US" dirty="0"/>
          </a:p>
          <a:p>
            <a:pPr lvl="2">
              <a:buFont typeface="Wingdings" panose="05000000000000000000" pitchFamily="2" charset="2"/>
              <a:buChar char="§"/>
            </a:pPr>
            <a:r>
              <a:rPr lang="en-US" dirty="0"/>
              <a:t>(6</a:t>
            </a:r>
            <a:r>
              <a:rPr lang="zh-TW" altLang="en-US" dirty="0"/>
              <a:t>節</a:t>
            </a:r>
            <a:r>
              <a:rPr lang="en-US" dirty="0"/>
              <a:t>) 6</a:t>
            </a:r>
            <a:r>
              <a:rPr lang="zh-TW" altLang="en-US" dirty="0"/>
              <a:t>使他榮耀的恩典得著稱讚；這恩典是他在愛子裏所賜給我們的。</a:t>
            </a:r>
            <a:endParaRPr lang="en-US" dirty="0"/>
          </a:p>
          <a:p>
            <a:pPr lvl="2">
              <a:buFont typeface="Wingdings" panose="05000000000000000000" pitchFamily="2" charset="2"/>
              <a:buChar char="§"/>
            </a:pPr>
            <a:r>
              <a:rPr lang="en-US" dirty="0"/>
              <a:t>(14</a:t>
            </a:r>
            <a:r>
              <a:rPr lang="zh-TW" altLang="en-US" dirty="0"/>
              <a:t>節</a:t>
            </a:r>
            <a:r>
              <a:rPr lang="en-US" dirty="0"/>
              <a:t>) 14</a:t>
            </a:r>
            <a:r>
              <a:rPr lang="zh-TW" altLang="en-US" dirty="0"/>
              <a:t>這聖靈是我們得基業的憑據，直等到神之民被贖，使他的榮耀得著稱讚。</a:t>
            </a:r>
            <a:endParaRPr lang="en-US" dirty="0"/>
          </a:p>
        </p:txBody>
      </p:sp>
    </p:spTree>
    <p:extLst>
      <p:ext uri="{BB962C8B-B14F-4D97-AF65-F5344CB8AC3E}">
        <p14:creationId xmlns:p14="http://schemas.microsoft.com/office/powerpoint/2010/main" val="355866335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5232202"/>
          </a:xfrm>
        </p:spPr>
        <p:txBody>
          <a:bodyPr/>
          <a:lstStyle/>
          <a:p>
            <a:pPr lvl="1"/>
            <a:r>
              <a:rPr lang="zh-TW" altLang="en-US" sz="3200" dirty="0"/>
              <a:t>所有在基督裏的人，都是有盼望的人。</a:t>
            </a:r>
            <a:endParaRPr lang="en-US" sz="3200" dirty="0"/>
          </a:p>
          <a:p>
            <a:pPr lvl="1"/>
            <a:r>
              <a:rPr lang="zh-TW" altLang="en-US" sz="3200" dirty="0"/>
              <a:t>我們所有榮耀的盼望是在基督裏，所以只有認識基督裏的豐富，才真認識這盼望的榮耀</a:t>
            </a:r>
            <a:r>
              <a:rPr lang="en-US" sz="3200" dirty="0"/>
              <a:t>(</a:t>
            </a:r>
            <a:r>
              <a:rPr lang="zh-TW" altLang="en-US" sz="3200" dirty="0"/>
              <a:t>西一</a:t>
            </a:r>
            <a:r>
              <a:rPr lang="en-US" sz="3200" dirty="0"/>
              <a:t>27)</a:t>
            </a:r>
            <a:r>
              <a:rPr lang="zh-TW" altLang="en-US" sz="3200" dirty="0"/>
              <a:t>。</a:t>
            </a:r>
            <a:endParaRPr lang="en-US" sz="3200" dirty="0"/>
          </a:p>
          <a:p>
            <a:pPr lvl="2">
              <a:buFont typeface="Wingdings" panose="05000000000000000000" pitchFamily="2" charset="2"/>
              <a:buChar char="§"/>
            </a:pPr>
            <a:r>
              <a:rPr lang="en-US" sz="2800" dirty="0"/>
              <a:t>(</a:t>
            </a:r>
            <a:r>
              <a:rPr lang="zh-TW" altLang="en-US" sz="2800" dirty="0"/>
              <a:t>西一</a:t>
            </a:r>
            <a:r>
              <a:rPr lang="en-US" sz="2800" dirty="0"/>
              <a:t>27) 27</a:t>
            </a:r>
            <a:r>
              <a:rPr lang="zh-TW" altLang="en-US" sz="2800" dirty="0"/>
              <a:t>神願意叫他們知道，這奧祕在外邦人中有何等豐盛的榮耀，就是基督在你們心裏成了有榮耀的盼望</a:t>
            </a:r>
            <a:r>
              <a:rPr lang="zh-TW" altLang="en-US" sz="2800" dirty="0" smtClean="0"/>
              <a:t>。</a:t>
            </a:r>
            <a:endParaRPr lang="en-US" altLang="zh-TW" sz="2800" dirty="0" smtClean="0"/>
          </a:p>
          <a:p>
            <a:pPr lvl="1"/>
            <a:r>
              <a:rPr lang="zh-TW" altLang="en-US" dirty="0"/>
              <a:t>那些首先在基督裏的人，在神面前要負更大的責任；因為神要通過我們這首先蒙恩的人，把祂的榮耀彰顯出來，使別人看見了，就發出頌讚來。</a:t>
            </a:r>
            <a:endParaRPr lang="en-US" dirty="0"/>
          </a:p>
          <a:p>
            <a:pPr lvl="1"/>
            <a:r>
              <a:rPr lang="zh-TW" altLang="en-US" dirty="0"/>
              <a:t>我們本身若沒有經歷過神榮耀的恩典，決不能發出真正的頌讚來</a:t>
            </a:r>
            <a:r>
              <a:rPr lang="zh-TW" altLang="en-US" dirty="0" smtClean="0"/>
              <a:t>。</a:t>
            </a:r>
            <a:endParaRPr lang="en-US" dirty="0"/>
          </a:p>
        </p:txBody>
      </p:sp>
    </p:spTree>
    <p:extLst>
      <p:ext uri="{BB962C8B-B14F-4D97-AF65-F5344CB8AC3E}">
        <p14:creationId xmlns:p14="http://schemas.microsoft.com/office/powerpoint/2010/main" val="378985511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420219"/>
          </a:xfrm>
        </p:spPr>
        <p:txBody>
          <a:bodyPr/>
          <a:lstStyle/>
          <a:p>
            <a:r>
              <a:rPr lang="zh-TW" altLang="en-US" sz="2800" b="1" dirty="0"/>
              <a:t>和合本</a:t>
            </a:r>
            <a:endParaRPr lang="en-US" sz="2800" dirty="0"/>
          </a:p>
          <a:p>
            <a:pPr marL="0" indent="0">
              <a:buNone/>
            </a:pPr>
            <a:r>
              <a:rPr lang="en-US" sz="2800" dirty="0"/>
              <a:t>13</a:t>
            </a:r>
            <a:r>
              <a:rPr lang="zh-TW" altLang="en-US" sz="2800" dirty="0"/>
              <a:t>你們既聽見真理的道，就是那叫你們得救的福音，也信了基督，既然信他，就受了所應許的聖靈為印記。</a:t>
            </a:r>
            <a:endParaRPr lang="en-US" sz="2800" dirty="0"/>
          </a:p>
          <a:p>
            <a:r>
              <a:rPr lang="zh-TW" altLang="en-US" sz="2800" b="1" dirty="0"/>
              <a:t>新譯本</a:t>
            </a:r>
            <a:endParaRPr lang="en-US" sz="2800" dirty="0"/>
          </a:p>
          <a:p>
            <a:pPr marL="0" indent="0">
              <a:buNone/>
            </a:pPr>
            <a:r>
              <a:rPr lang="en-US" sz="2800" dirty="0"/>
              <a:t>13</a:t>
            </a:r>
            <a:r>
              <a:rPr lang="zh-TW" altLang="en-US" sz="2800" dirty="0"/>
              <a:t>你們既然聽了真理的道，就是使你們得救的福音，也信了基督，就在他裡面受了所應許的聖靈作為印記。</a:t>
            </a:r>
            <a:endParaRPr lang="en-US" sz="2800" dirty="0"/>
          </a:p>
          <a:p>
            <a:r>
              <a:rPr lang="en-US" sz="2800" b="1" dirty="0"/>
              <a:t>ESV</a:t>
            </a:r>
            <a:endParaRPr lang="en-US" sz="2800" dirty="0"/>
          </a:p>
          <a:p>
            <a:pPr marL="0" indent="0">
              <a:buNone/>
            </a:pPr>
            <a:r>
              <a:rPr lang="en-US" sz="2800" dirty="0"/>
              <a:t>13 In him you also, when you heard the word of truth, the gospel of your salvation, and believed in him, were sealed with the promised Holy Spirit,</a:t>
            </a:r>
          </a:p>
          <a:p>
            <a:r>
              <a:rPr lang="en-US" sz="2800" b="1" dirty="0"/>
              <a:t>NIV</a:t>
            </a:r>
            <a:endParaRPr lang="en-US" sz="2800" dirty="0"/>
          </a:p>
          <a:p>
            <a:pPr marL="0" indent="0">
              <a:buNone/>
            </a:pPr>
            <a:r>
              <a:rPr lang="en-US" sz="2800" dirty="0"/>
              <a:t>13 And you also were included in Christ when you heard the message of truth, the gospel of your salvation. When you believed, you were marked in him with a seal, the promised Holy Spirit,</a:t>
            </a:r>
          </a:p>
        </p:txBody>
      </p:sp>
    </p:spTree>
    <p:extLst>
      <p:ext uri="{BB962C8B-B14F-4D97-AF65-F5344CB8AC3E}">
        <p14:creationId xmlns:p14="http://schemas.microsoft.com/office/powerpoint/2010/main" val="414193942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5663089"/>
          </a:xfrm>
        </p:spPr>
        <p:txBody>
          <a:bodyPr/>
          <a:lstStyle/>
          <a:p>
            <a:pPr lvl="0"/>
            <a:r>
              <a:rPr lang="zh-TW" altLang="en-US" dirty="0"/>
              <a:t>原文直譯</a:t>
            </a:r>
            <a:endParaRPr lang="en-US" dirty="0"/>
          </a:p>
          <a:p>
            <a:pPr lvl="1"/>
            <a:r>
              <a:rPr lang="zh-TW" altLang="en-US" dirty="0"/>
              <a:t>你們也在祂裏面聽見了真理的話，就是那叫你們在祂裏面得救的福音，既然相信了，你們也就受了所應許的聖靈為印記；</a:t>
            </a:r>
            <a:endParaRPr lang="en-US" dirty="0"/>
          </a:p>
          <a:p>
            <a:pPr lvl="0"/>
            <a:r>
              <a:rPr lang="zh-TW" altLang="en-US" dirty="0"/>
              <a:t>字義</a:t>
            </a:r>
            <a:endParaRPr lang="en-US" dirty="0"/>
          </a:p>
          <a:p>
            <a:pPr lvl="1"/>
            <a:r>
              <a:rPr lang="zh-TW" altLang="en-US" dirty="0"/>
              <a:t>「印記」烙印，戳記，圖章</a:t>
            </a:r>
            <a:endParaRPr lang="en-US" dirty="0"/>
          </a:p>
          <a:p>
            <a:pPr lvl="0"/>
            <a:r>
              <a:rPr lang="zh-TW" altLang="en-US" dirty="0"/>
              <a:t>背景</a:t>
            </a:r>
            <a:endParaRPr lang="en-US" dirty="0"/>
          </a:p>
          <a:p>
            <a:pPr lvl="1"/>
            <a:r>
              <a:rPr lang="zh-TW" altLang="en-US" dirty="0"/>
              <a:t>「印記，」在當時是表示所有權。以弗所鄰近海口，是作木頭生意的。木頭從山上伐了，放在溪流裏流到以弗所。買木頭的商人在山上買了，就在所買的木頭上用鎚印打上</a:t>
            </a:r>
            <a:r>
              <a:rPr lang="en-US" altLang="zh-TW" dirty="0"/>
              <a:t>『</a:t>
            </a:r>
            <a:r>
              <a:rPr lang="zh-TW" altLang="en-US" dirty="0"/>
              <a:t>印記</a:t>
            </a:r>
            <a:r>
              <a:rPr lang="en-US" altLang="zh-TW" dirty="0"/>
              <a:t>』</a:t>
            </a:r>
            <a:r>
              <a:rPr lang="zh-TW" altLang="en-US" dirty="0"/>
              <a:t>，買主就到溪的下流</a:t>
            </a:r>
            <a:r>
              <a:rPr lang="en-US" dirty="0"/>
              <a:t>(</a:t>
            </a:r>
            <a:r>
              <a:rPr lang="zh-TW" altLang="en-US" dirty="0"/>
              <a:t>以弗所</a:t>
            </a:r>
            <a:r>
              <a:rPr lang="en-US" dirty="0"/>
              <a:t>)</a:t>
            </a:r>
            <a:r>
              <a:rPr lang="zh-TW" altLang="en-US" dirty="0"/>
              <a:t>，按印記來認領自己所買的木頭。</a:t>
            </a:r>
            <a:endParaRPr lang="en-US" dirty="0"/>
          </a:p>
        </p:txBody>
      </p:sp>
    </p:spTree>
    <p:extLst>
      <p:ext uri="{BB962C8B-B14F-4D97-AF65-F5344CB8AC3E}">
        <p14:creationId xmlns:p14="http://schemas.microsoft.com/office/powerpoint/2010/main" val="153372894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087820"/>
          </a:xfrm>
        </p:spPr>
        <p:txBody>
          <a:bodyPr/>
          <a:lstStyle/>
          <a:p>
            <a:pPr lvl="0"/>
            <a:r>
              <a:rPr lang="zh-TW" altLang="en-US" dirty="0"/>
              <a:t>文義</a:t>
            </a:r>
            <a:endParaRPr lang="en-US" dirty="0"/>
          </a:p>
          <a:p>
            <a:pPr lvl="1"/>
            <a:r>
              <a:rPr lang="zh-TW" altLang="en-US" dirty="0"/>
              <a:t>「真理的道，」</a:t>
            </a:r>
            <a:r>
              <a:rPr lang="en-US" altLang="zh-TW" dirty="0"/>
              <a:t>『</a:t>
            </a:r>
            <a:r>
              <a:rPr lang="zh-TW" altLang="en-US" dirty="0"/>
              <a:t>真理</a:t>
            </a:r>
            <a:r>
              <a:rPr lang="en-US" altLang="zh-TW" dirty="0"/>
              <a:t>』</a:t>
            </a:r>
            <a:r>
              <a:rPr lang="zh-TW" altLang="en-US" dirty="0"/>
              <a:t>原文是</a:t>
            </a:r>
            <a:r>
              <a:rPr lang="en-US" altLang="zh-TW" dirty="0"/>
              <a:t>『</a:t>
            </a:r>
            <a:r>
              <a:rPr lang="zh-TW" altLang="en-US" dirty="0"/>
              <a:t>真</a:t>
            </a:r>
            <a:r>
              <a:rPr lang="en-US" altLang="zh-TW" dirty="0"/>
              <a:t>』</a:t>
            </a:r>
            <a:r>
              <a:rPr lang="zh-TW" altLang="en-US" dirty="0"/>
              <a:t>，宇宙中除神之外沒有真；真理的道就是真理的話，也就是把宇宙之真的神告訴人，讓人得著，讓人看見。</a:t>
            </a:r>
            <a:endParaRPr lang="en-US" dirty="0"/>
          </a:p>
          <a:p>
            <a:pPr lvl="1"/>
            <a:r>
              <a:rPr lang="zh-TW" altLang="en-US" dirty="0"/>
              <a:t>「得救的福音，」人得著地上的一切都虛假，只有得著神才得著真實，這就是叫人得救的福音。</a:t>
            </a:r>
            <a:endParaRPr lang="en-US" dirty="0"/>
          </a:p>
          <a:p>
            <a:pPr lvl="1"/>
            <a:r>
              <a:rPr lang="zh-TW" altLang="en-US" dirty="0"/>
              <a:t>「受了所應許的聖靈，」我們因信，聖靈就進到我們裏面，這聖靈是神所應許的，是神計劃安排的，也是神心意中所感覺最甜美的一件事。</a:t>
            </a:r>
            <a:endParaRPr lang="en-US" dirty="0"/>
          </a:p>
          <a:p>
            <a:pPr lvl="1"/>
            <a:r>
              <a:rPr lang="zh-TW" altLang="en-US" dirty="0"/>
              <a:t>「聖靈為印記，」有兩個意思：</a:t>
            </a:r>
            <a:endParaRPr lang="en-US" dirty="0"/>
          </a:p>
          <a:p>
            <a:pPr lvl="2"/>
            <a:r>
              <a:rPr lang="zh-TW" altLang="en-US" dirty="0"/>
              <a:t>作為我們是屬神的一種表記，我們是神所保護、負責、掌管、支配的</a:t>
            </a:r>
            <a:endParaRPr lang="en-US" dirty="0"/>
          </a:p>
          <a:p>
            <a:pPr lvl="2"/>
            <a:r>
              <a:rPr lang="zh-TW" altLang="en-US" dirty="0"/>
              <a:t>保羅時代的印章上刻有字或圖樣，表達印主人的特性；聖靈的印記表示我們有神的形像，是像神的，世人能從我們身上看見神。</a:t>
            </a:r>
            <a:endParaRPr lang="en-US" dirty="0"/>
          </a:p>
        </p:txBody>
      </p:sp>
    </p:spTree>
    <p:extLst>
      <p:ext uri="{BB962C8B-B14F-4D97-AF65-F5344CB8AC3E}">
        <p14:creationId xmlns:p14="http://schemas.microsoft.com/office/powerpoint/2010/main" val="426986926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5613845"/>
          </a:xfrm>
        </p:spPr>
        <p:txBody>
          <a:bodyPr/>
          <a:lstStyle/>
          <a:p>
            <a:pPr lvl="0"/>
            <a:r>
              <a:rPr lang="zh-TW" altLang="en-US" sz="3600" dirty="0"/>
              <a:t>解析</a:t>
            </a:r>
            <a:endParaRPr lang="en-US" sz="3600" dirty="0"/>
          </a:p>
          <a:p>
            <a:pPr lvl="1"/>
            <a:r>
              <a:rPr lang="zh-TW" altLang="en-US" sz="3200" dirty="0"/>
              <a:t>從本節可見：</a:t>
            </a:r>
            <a:endParaRPr lang="en-US" sz="3200" dirty="0"/>
          </a:p>
          <a:p>
            <a:pPr lvl="2"/>
            <a:r>
              <a:rPr lang="zh-TW" altLang="en-US" sz="2800" dirty="0"/>
              <a:t>信道是由聽道來的</a:t>
            </a:r>
            <a:r>
              <a:rPr lang="en-US" sz="2800" dirty="0"/>
              <a:t>(</a:t>
            </a:r>
            <a:r>
              <a:rPr lang="zh-TW" altLang="en-US" sz="2800" dirty="0"/>
              <a:t>羅十</a:t>
            </a:r>
            <a:r>
              <a:rPr lang="en-US" sz="2800" dirty="0"/>
              <a:t>17)</a:t>
            </a:r>
          </a:p>
          <a:p>
            <a:pPr lvl="3"/>
            <a:r>
              <a:rPr lang="en-US" sz="2800" dirty="0"/>
              <a:t>(</a:t>
            </a:r>
            <a:r>
              <a:rPr lang="zh-TW" altLang="en-US" sz="2800" dirty="0"/>
              <a:t>羅十</a:t>
            </a:r>
            <a:r>
              <a:rPr lang="en-US" sz="2800" dirty="0"/>
              <a:t>17) 17</a:t>
            </a:r>
            <a:r>
              <a:rPr lang="zh-TW" altLang="en-US" sz="2800" dirty="0"/>
              <a:t>可見，信道是從聽道來的，聽道是從基督的話來的。</a:t>
            </a:r>
            <a:endParaRPr lang="en-US" sz="2800" dirty="0"/>
          </a:p>
          <a:p>
            <a:pPr lvl="2"/>
            <a:r>
              <a:rPr lang="zh-TW" altLang="en-US" sz="2800" dirty="0"/>
              <a:t>真理的道能叫人得救</a:t>
            </a:r>
            <a:endParaRPr lang="en-US" sz="2800" dirty="0"/>
          </a:p>
          <a:p>
            <a:pPr lvl="2"/>
            <a:r>
              <a:rPr lang="zh-TW" altLang="en-US" sz="2800" dirty="0"/>
              <a:t>基督自己就是真理的道，信道就是信基督</a:t>
            </a:r>
            <a:endParaRPr lang="en-US" sz="2800" dirty="0"/>
          </a:p>
          <a:p>
            <a:pPr lvl="2"/>
            <a:r>
              <a:rPr lang="zh-TW" altLang="en-US" sz="2800" dirty="0"/>
              <a:t>受聖靈是在信的時候就受的，不須要在信了之後，經過一段時間才接受聖靈。</a:t>
            </a:r>
            <a:endParaRPr lang="en-US" sz="2800" dirty="0"/>
          </a:p>
          <a:p>
            <a:pPr lvl="1"/>
            <a:r>
              <a:rPr lang="zh-TW" altLang="en-US" sz="3200" dirty="0"/>
              <a:t>信徒既受了神的印記─聖靈，就應當順服聖靈在凡事上的管理、掌權、支配、感動，也要信賴聖靈的幫助、教訓和保護。</a:t>
            </a:r>
            <a:endParaRPr lang="en-US" sz="3200" dirty="0"/>
          </a:p>
        </p:txBody>
      </p:sp>
    </p:spTree>
    <p:extLst>
      <p:ext uri="{BB962C8B-B14F-4D97-AF65-F5344CB8AC3E}">
        <p14:creationId xmlns:p14="http://schemas.microsoft.com/office/powerpoint/2010/main" val="310664734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29"/>
            <a:ext cx="8382000" cy="6894195"/>
          </a:xfrm>
        </p:spPr>
        <p:txBody>
          <a:bodyPr/>
          <a:lstStyle/>
          <a:p>
            <a:r>
              <a:rPr lang="zh-TW" altLang="en-US" b="1" dirty="0"/>
              <a:t>和合本</a:t>
            </a:r>
            <a:endParaRPr lang="en-US" dirty="0"/>
          </a:p>
          <a:p>
            <a:pPr marL="0" indent="0">
              <a:buNone/>
            </a:pPr>
            <a:r>
              <a:rPr lang="en-US" dirty="0"/>
              <a:t>14</a:t>
            </a:r>
            <a:r>
              <a:rPr lang="zh-TW" altLang="en-US" dirty="0"/>
              <a:t>這聖靈是我們得基業的憑據，直等到神之民被贖，使他的榮耀得著稱讚。</a:t>
            </a:r>
            <a:endParaRPr lang="en-US" dirty="0"/>
          </a:p>
          <a:p>
            <a:r>
              <a:rPr lang="zh-TW" altLang="en-US" b="1" dirty="0"/>
              <a:t>新譯本</a:t>
            </a:r>
            <a:endParaRPr lang="en-US" dirty="0"/>
          </a:p>
          <a:p>
            <a:pPr marL="0" indent="0">
              <a:buNone/>
            </a:pPr>
            <a:r>
              <a:rPr lang="en-US" dirty="0"/>
              <a:t>14</a:t>
            </a:r>
            <a:r>
              <a:rPr lang="zh-TW" altLang="en-US" dirty="0"/>
              <a:t>這聖靈是我們得基業的憑據，直到　神的產業得贖，使他的榮耀得著頌讚。</a:t>
            </a:r>
            <a:endParaRPr lang="en-US" dirty="0"/>
          </a:p>
          <a:p>
            <a:r>
              <a:rPr lang="en-US" b="1" dirty="0"/>
              <a:t>ESV</a:t>
            </a:r>
            <a:endParaRPr lang="en-US" dirty="0"/>
          </a:p>
          <a:p>
            <a:pPr marL="0" indent="0">
              <a:buNone/>
            </a:pPr>
            <a:r>
              <a:rPr lang="en-US" dirty="0"/>
              <a:t>14 who is the guarantee of our inheritance until we acquire possession of it, to the praise of his glory.</a:t>
            </a:r>
          </a:p>
          <a:p>
            <a:r>
              <a:rPr lang="en-US" b="1" dirty="0"/>
              <a:t>NIV</a:t>
            </a:r>
            <a:endParaRPr lang="en-US" dirty="0"/>
          </a:p>
          <a:p>
            <a:pPr marL="0" indent="0">
              <a:buNone/>
            </a:pPr>
            <a:r>
              <a:rPr lang="en-US" dirty="0"/>
              <a:t>14 who is a deposit guaranteeing our inheritance until the redemption of those who are God’s possession—to the praise of his glory.</a:t>
            </a:r>
          </a:p>
        </p:txBody>
      </p:sp>
    </p:spTree>
    <p:extLst>
      <p:ext uri="{BB962C8B-B14F-4D97-AF65-F5344CB8AC3E}">
        <p14:creationId xmlns:p14="http://schemas.microsoft.com/office/powerpoint/2010/main" val="98257942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4555093"/>
          </a:xfrm>
        </p:spPr>
        <p:txBody>
          <a:bodyPr/>
          <a:lstStyle/>
          <a:p>
            <a:pPr lvl="0"/>
            <a:r>
              <a:rPr lang="zh-TW" altLang="en-US" sz="4000" dirty="0"/>
              <a:t>原文直譯</a:t>
            </a:r>
            <a:endParaRPr lang="en-US" sz="4000" dirty="0"/>
          </a:p>
          <a:p>
            <a:pPr lvl="1"/>
            <a:r>
              <a:rPr lang="zh-TW" altLang="en-US" sz="3600" dirty="0"/>
              <a:t>這</a:t>
            </a:r>
            <a:r>
              <a:rPr lang="en-US" sz="3600" dirty="0"/>
              <a:t>(</a:t>
            </a:r>
            <a:r>
              <a:rPr lang="zh-TW" altLang="en-US" sz="3600" dirty="0"/>
              <a:t>聖靈</a:t>
            </a:r>
            <a:r>
              <a:rPr lang="en-US" sz="3600" dirty="0"/>
              <a:t>)</a:t>
            </a:r>
            <a:r>
              <a:rPr lang="zh-TW" altLang="en-US" sz="3600" dirty="0"/>
              <a:t>，是我們得基業的擔保，為著</a:t>
            </a:r>
            <a:r>
              <a:rPr lang="en-US" sz="3600" dirty="0"/>
              <a:t>(</a:t>
            </a:r>
            <a:r>
              <a:rPr lang="zh-TW" altLang="en-US" sz="3600" dirty="0"/>
              <a:t>神</a:t>
            </a:r>
            <a:r>
              <a:rPr lang="en-US" sz="3600" dirty="0"/>
              <a:t>)</a:t>
            </a:r>
            <a:r>
              <a:rPr lang="zh-TW" altLang="en-US" sz="3600" dirty="0"/>
              <a:t>所置買的產業得贖，進入祂榮耀的稱讚。</a:t>
            </a:r>
            <a:endParaRPr lang="en-US" sz="3600" dirty="0"/>
          </a:p>
          <a:p>
            <a:pPr lvl="0"/>
            <a:r>
              <a:rPr lang="zh-TW" altLang="en-US" sz="4000" dirty="0"/>
              <a:t>字義</a:t>
            </a:r>
            <a:endParaRPr lang="en-US" sz="4000" dirty="0"/>
          </a:p>
          <a:p>
            <a:pPr lvl="1"/>
            <a:r>
              <a:rPr lang="zh-TW" altLang="en-US" sz="3600" dirty="0"/>
              <a:t>「憑據」質，抵押品，樣品，頭款，定金</a:t>
            </a:r>
            <a:r>
              <a:rPr lang="en-US" sz="3600" dirty="0"/>
              <a:t>(</a:t>
            </a:r>
            <a:r>
              <a:rPr lang="zh-TW" altLang="en-US" sz="3600" dirty="0"/>
              <a:t>作為將來必會付足餘款的保證</a:t>
            </a:r>
            <a:r>
              <a:rPr lang="en-US" sz="3600" dirty="0"/>
              <a:t>)</a:t>
            </a:r>
            <a:r>
              <a:rPr lang="zh-TW" altLang="en-US" sz="3600" dirty="0"/>
              <a:t>；</a:t>
            </a:r>
            <a:endParaRPr lang="en-US" sz="3600" dirty="0"/>
          </a:p>
          <a:p>
            <a:pPr lvl="1"/>
            <a:r>
              <a:rPr lang="zh-TW" altLang="en-US" sz="3600" dirty="0"/>
              <a:t>「民」產業，買來的，保全的</a:t>
            </a:r>
            <a:r>
              <a:rPr lang="zh-TW" altLang="en-US" sz="3600" dirty="0" smtClean="0"/>
              <a:t>。</a:t>
            </a:r>
            <a:endParaRPr lang="en-US" sz="3600" dirty="0"/>
          </a:p>
        </p:txBody>
      </p:sp>
    </p:spTree>
    <p:extLst>
      <p:ext uri="{BB962C8B-B14F-4D97-AF65-F5344CB8AC3E}">
        <p14:creationId xmlns:p14="http://schemas.microsoft.com/office/powerpoint/2010/main" val="418212268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58664"/>
          </a:xfrm>
        </p:spPr>
        <p:txBody>
          <a:bodyPr/>
          <a:lstStyle/>
          <a:p>
            <a:pPr lvl="0"/>
            <a:r>
              <a:rPr lang="zh-TW" altLang="en-US" sz="3600" dirty="0"/>
              <a:t>背景</a:t>
            </a:r>
            <a:endParaRPr lang="en-US" sz="3600" dirty="0"/>
          </a:p>
          <a:p>
            <a:pPr lvl="1"/>
            <a:r>
              <a:rPr lang="zh-TW" altLang="en-US" sz="3200" dirty="0"/>
              <a:t>在古代希臘商業契約中常使用「憑據」這個字，它的原文是</a:t>
            </a:r>
            <a:r>
              <a:rPr lang="en-US" altLang="zh-TW" sz="3200" dirty="0"/>
              <a:t>『</a:t>
            </a:r>
            <a:r>
              <a:rPr lang="zh-TW" altLang="en-US" sz="3200" dirty="0"/>
              <a:t>質</a:t>
            </a:r>
            <a:r>
              <a:rPr lang="en-US" altLang="zh-TW" sz="3200" dirty="0"/>
              <a:t>』</a:t>
            </a:r>
            <a:r>
              <a:rPr lang="zh-TW" altLang="en-US" sz="3200" dirty="0"/>
              <a:t>。當時如有人要買一塊地，他與賣方之間須經兩步手續，才能正式成交。首先，買方要付定金，賣方收定金後，就用一個罐子來裝滿這塊地的土，封好，將印打在封條上，交給買主；第二步，就是到了約定成交的日子，買主帶著罐子來到賣主那裏，待賣主查看了封條上的印記沒有錯，買主就付清餘款，正式成交。罐、土、印記合在一起，叫做</a:t>
            </a:r>
            <a:r>
              <a:rPr lang="en-US" altLang="zh-TW" sz="3200" dirty="0"/>
              <a:t>『</a:t>
            </a:r>
            <a:r>
              <a:rPr lang="zh-TW" altLang="en-US" sz="3200" dirty="0"/>
              <a:t>質</a:t>
            </a:r>
            <a:r>
              <a:rPr lang="en-US" altLang="zh-TW" sz="3200" dirty="0"/>
              <a:t>』</a:t>
            </a:r>
            <a:r>
              <a:rPr lang="zh-TW" altLang="en-US" sz="3200" dirty="0"/>
              <a:t>。所以這個質是表示將來基業的預嘗：買主在得到那塊地之前，手中已拿到將來基業的樣本。</a:t>
            </a:r>
            <a:endParaRPr lang="en-US" sz="3200" dirty="0"/>
          </a:p>
        </p:txBody>
      </p:sp>
    </p:spTree>
    <p:extLst>
      <p:ext uri="{BB962C8B-B14F-4D97-AF65-F5344CB8AC3E}">
        <p14:creationId xmlns:p14="http://schemas.microsoft.com/office/powerpoint/2010/main" val="163518436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143"/>
            <a:ext cx="8382000" cy="6918817"/>
          </a:xfrm>
        </p:spPr>
        <p:txBody>
          <a:bodyPr/>
          <a:lstStyle/>
          <a:p>
            <a:pPr lvl="0"/>
            <a:r>
              <a:rPr lang="zh-TW" altLang="en-US" sz="3600" dirty="0"/>
              <a:t>文義</a:t>
            </a:r>
            <a:endParaRPr lang="en-US" sz="3600" dirty="0"/>
          </a:p>
          <a:p>
            <a:pPr lvl="1"/>
            <a:r>
              <a:rPr lang="zh-TW" altLang="en-US" sz="3200" dirty="0"/>
              <a:t>「聖靈是我們得基業的憑據，」神在天上給我們豫備許多產業，聖靈在我們裏面先作憑據，就是先抵押給我們作樣品，也作定金。</a:t>
            </a:r>
            <a:endParaRPr lang="en-US" sz="3200" dirty="0"/>
          </a:p>
          <a:p>
            <a:pPr lvl="1"/>
            <a:r>
              <a:rPr lang="zh-TW" altLang="en-US" sz="3200" dirty="0"/>
              <a:t>「直等到神之民被贖，」我們是神所買的產業，自從我們得救後，聖靈就多方作工，直到我們的魂被變化，身體得著救贖</a:t>
            </a:r>
            <a:r>
              <a:rPr lang="en-US" sz="3200" dirty="0"/>
              <a:t>(</a:t>
            </a:r>
            <a:r>
              <a:rPr lang="zh-TW" altLang="en-US" sz="3200" dirty="0"/>
              <a:t>羅八</a:t>
            </a:r>
            <a:r>
              <a:rPr lang="en-US" sz="3200" dirty="0"/>
              <a:t>23)</a:t>
            </a:r>
            <a:r>
              <a:rPr lang="zh-TW" altLang="en-US" sz="3200" dirty="0"/>
              <a:t>。</a:t>
            </a:r>
            <a:endParaRPr lang="en-US" sz="3200" dirty="0"/>
          </a:p>
          <a:p>
            <a:pPr lvl="2">
              <a:buFont typeface="Wingdings" panose="05000000000000000000" pitchFamily="2" charset="2"/>
              <a:buChar char="§"/>
            </a:pPr>
            <a:r>
              <a:rPr lang="en-US" sz="2800" dirty="0"/>
              <a:t>(</a:t>
            </a:r>
            <a:r>
              <a:rPr lang="zh-TW" altLang="en-US" sz="2800" dirty="0"/>
              <a:t>羅八</a:t>
            </a:r>
            <a:r>
              <a:rPr lang="en-US" sz="2800" dirty="0"/>
              <a:t>23) 23</a:t>
            </a:r>
            <a:r>
              <a:rPr lang="zh-TW" altLang="en-US" sz="2800" dirty="0"/>
              <a:t>不但如此，就是我們這有聖靈初結果子的，也是自己心裏歎息，等候得著兒子的名分，乃是我們的身體得贖。</a:t>
            </a:r>
            <a:endParaRPr lang="en-US" sz="2800" dirty="0"/>
          </a:p>
          <a:p>
            <a:pPr lvl="1"/>
            <a:r>
              <a:rPr lang="zh-TW" altLang="en-US" sz="3200" dirty="0"/>
              <a:t>「使祂的榮耀得著稱讚，」神的榮耀把我們浸透了，彰顯出來了，就是神的榮耀得著稱讚的時候。</a:t>
            </a:r>
            <a:endParaRPr lang="en-US" sz="3200" dirty="0"/>
          </a:p>
        </p:txBody>
      </p:sp>
    </p:spTree>
    <p:extLst>
      <p:ext uri="{BB962C8B-B14F-4D97-AF65-F5344CB8AC3E}">
        <p14:creationId xmlns:p14="http://schemas.microsoft.com/office/powerpoint/2010/main" val="13229395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52400"/>
            <a:ext cx="7924800" cy="5951959"/>
          </a:xfrm>
          <a:prstGeom prst="rect">
            <a:avLst/>
          </a:prstGeom>
        </p:spPr>
      </p:pic>
      <p:sp>
        <p:nvSpPr>
          <p:cNvPr id="7" name="Rectangle 6"/>
          <p:cNvSpPr/>
          <p:nvPr/>
        </p:nvSpPr>
        <p:spPr>
          <a:xfrm>
            <a:off x="3352800" y="6104359"/>
            <a:ext cx="3057247" cy="584775"/>
          </a:xfrm>
          <a:prstGeom prst="rect">
            <a:avLst/>
          </a:prstGeom>
        </p:spPr>
        <p:txBody>
          <a:bodyPr wrap="none">
            <a:spAutoFit/>
          </a:bodyPr>
          <a:lstStyle/>
          <a:p>
            <a:r>
              <a:rPr lang="zh-CN" altLang="en-US" sz="3200" dirty="0"/>
              <a:t>亚底米神庙遗址</a:t>
            </a:r>
            <a:endParaRPr lang="en-US" sz="3200" dirty="0"/>
          </a:p>
        </p:txBody>
      </p:sp>
    </p:spTree>
    <p:extLst>
      <p:ext uri="{BB962C8B-B14F-4D97-AF65-F5344CB8AC3E}">
        <p14:creationId xmlns:p14="http://schemas.microsoft.com/office/powerpoint/2010/main" val="22458875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767733"/>
          </a:xfrm>
        </p:spPr>
        <p:txBody>
          <a:bodyPr/>
          <a:lstStyle/>
          <a:p>
            <a:pPr lvl="0"/>
            <a:r>
              <a:rPr lang="zh-TW" altLang="en-US" sz="3600" dirty="0"/>
              <a:t>解析</a:t>
            </a:r>
            <a:endParaRPr lang="en-US" sz="3600" dirty="0"/>
          </a:p>
          <a:p>
            <a:pPr lvl="1"/>
            <a:r>
              <a:rPr lang="zh-TW" altLang="en-US" sz="3200" dirty="0"/>
              <a:t>內住的聖靈有兩面的功用：一面是作</a:t>
            </a:r>
            <a:r>
              <a:rPr lang="en-US" altLang="zh-TW" sz="3200" dirty="0"/>
              <a:t>『</a:t>
            </a:r>
            <a:r>
              <a:rPr lang="zh-TW" altLang="en-US" sz="3200" dirty="0"/>
              <a:t>印記</a:t>
            </a:r>
            <a:r>
              <a:rPr lang="en-US" altLang="zh-TW" sz="3200" dirty="0"/>
              <a:t>』</a:t>
            </a:r>
            <a:r>
              <a:rPr lang="zh-TW" altLang="en-US" sz="3200" dirty="0"/>
              <a:t>，證明我們真是得救屬乎神的；一面是作</a:t>
            </a:r>
            <a:r>
              <a:rPr lang="en-US" altLang="zh-TW" sz="3200" dirty="0"/>
              <a:t>『</a:t>
            </a:r>
            <a:r>
              <a:rPr lang="zh-TW" altLang="en-US" sz="3200" dirty="0"/>
              <a:t>憑據</a:t>
            </a:r>
            <a:r>
              <a:rPr lang="en-US" altLang="zh-TW" sz="3200" dirty="0"/>
              <a:t>』</a:t>
            </a:r>
            <a:r>
              <a:rPr lang="zh-TW" altLang="en-US" sz="3200" dirty="0"/>
              <a:t>，保證我們必能得享基業。</a:t>
            </a:r>
            <a:endParaRPr lang="en-US" sz="3200" dirty="0"/>
          </a:p>
          <a:p>
            <a:pPr lvl="1"/>
            <a:r>
              <a:rPr lang="zh-TW" altLang="en-US" sz="3200" dirty="0"/>
              <a:t>聖靈作</a:t>
            </a:r>
            <a:r>
              <a:rPr lang="en-US" altLang="zh-TW" sz="3200" dirty="0"/>
              <a:t>『</a:t>
            </a:r>
            <a:r>
              <a:rPr lang="zh-TW" altLang="en-US" sz="3200" dirty="0"/>
              <a:t>抵押品</a:t>
            </a:r>
            <a:r>
              <a:rPr lang="en-US" altLang="zh-TW" sz="3200" dirty="0"/>
              <a:t>』</a:t>
            </a:r>
            <a:r>
              <a:rPr lang="zh-TW" altLang="en-US" sz="3200" dirty="0"/>
              <a:t>，保證我們必能享受神一切的豐富；本來是我們欠神的債，但神竟以欠債的心情來限制祂自己，叫祂不能不把祂的豐富傾倒給我們。</a:t>
            </a:r>
            <a:endParaRPr lang="en-US" sz="3200" dirty="0"/>
          </a:p>
          <a:p>
            <a:pPr lvl="1"/>
            <a:r>
              <a:rPr lang="zh-TW" altLang="en-US" sz="3200" dirty="0"/>
              <a:t>聖靈作憑據，如同</a:t>
            </a:r>
            <a:r>
              <a:rPr lang="en-US" altLang="zh-TW" sz="3200" dirty="0"/>
              <a:t>『</a:t>
            </a:r>
            <a:r>
              <a:rPr lang="zh-TW" altLang="en-US" sz="3200" dirty="0"/>
              <a:t>樣品</a:t>
            </a:r>
            <a:r>
              <a:rPr lang="en-US" altLang="zh-TW" sz="3200" dirty="0"/>
              <a:t>』</a:t>
            </a:r>
            <a:r>
              <a:rPr lang="zh-TW" altLang="en-US" sz="3200" dirty="0"/>
              <a:t>，叫我們豫先嚐到天上的滋味。</a:t>
            </a:r>
            <a:endParaRPr lang="en-US" sz="3200" dirty="0"/>
          </a:p>
          <a:p>
            <a:pPr lvl="1"/>
            <a:r>
              <a:rPr lang="zh-TW" altLang="en-US" sz="3200" dirty="0"/>
              <a:t>在神的工作中，沒有為著人的榮耀的地方，一切都是為叫祂的榮耀得著稱讚</a:t>
            </a:r>
            <a:endParaRPr lang="en-US" sz="3200" dirty="0"/>
          </a:p>
        </p:txBody>
      </p:sp>
    </p:spTree>
    <p:extLst>
      <p:ext uri="{BB962C8B-B14F-4D97-AF65-F5344CB8AC3E}">
        <p14:creationId xmlns:p14="http://schemas.microsoft.com/office/powerpoint/2010/main" val="26749801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381000"/>
            <a:ext cx="8924925" cy="4648200"/>
          </a:xfrm>
          <a:prstGeom prst="rect">
            <a:avLst/>
          </a:prstGeom>
        </p:spPr>
      </p:pic>
      <p:sp>
        <p:nvSpPr>
          <p:cNvPr id="6" name="Rectangle 5"/>
          <p:cNvSpPr/>
          <p:nvPr/>
        </p:nvSpPr>
        <p:spPr>
          <a:xfrm>
            <a:off x="2362200" y="5486400"/>
            <a:ext cx="4852610" cy="523220"/>
          </a:xfrm>
          <a:prstGeom prst="rect">
            <a:avLst/>
          </a:prstGeom>
        </p:spPr>
        <p:txBody>
          <a:bodyPr wrap="none">
            <a:spAutoFit/>
          </a:bodyPr>
          <a:lstStyle/>
          <a:p>
            <a:r>
              <a:rPr lang="zh-CN" altLang="en-US" sz="2800" dirty="0"/>
              <a:t>位于以弗所的塞尔苏斯图书馆</a:t>
            </a:r>
            <a:endParaRPr lang="en-US" sz="2800" dirty="0"/>
          </a:p>
        </p:txBody>
      </p:sp>
    </p:spTree>
    <p:extLst>
      <p:ext uri="{BB962C8B-B14F-4D97-AF65-F5344CB8AC3E}">
        <p14:creationId xmlns:p14="http://schemas.microsoft.com/office/powerpoint/2010/main" val="25712254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6172200"/>
            <a:ext cx="3416320" cy="523220"/>
          </a:xfrm>
          <a:prstGeom prst="rect">
            <a:avLst/>
          </a:prstGeom>
        </p:spPr>
        <p:txBody>
          <a:bodyPr wrap="none">
            <a:spAutoFit/>
          </a:bodyPr>
          <a:lstStyle/>
          <a:p>
            <a:r>
              <a:rPr lang="zh-CN" altLang="en-US" sz="2800" dirty="0"/>
              <a:t>圣母玛利亚最后之家</a:t>
            </a:r>
            <a:endParaRPr lang="en-US" sz="2800" dirty="0"/>
          </a:p>
        </p:txBody>
      </p:sp>
      <p:pic>
        <p:nvPicPr>
          <p:cNvPr id="2" name="Picture 1"/>
          <p:cNvPicPr>
            <a:picLocks noChangeAspect="1"/>
          </p:cNvPicPr>
          <p:nvPr/>
        </p:nvPicPr>
        <p:blipFill>
          <a:blip r:embed="rId2"/>
          <a:stretch>
            <a:fillRect/>
          </a:stretch>
        </p:blipFill>
        <p:spPr>
          <a:xfrm>
            <a:off x="228600" y="152400"/>
            <a:ext cx="8686800" cy="5773215"/>
          </a:xfrm>
          <a:prstGeom prst="rect">
            <a:avLst/>
          </a:prstGeom>
        </p:spPr>
      </p:pic>
    </p:spTree>
    <p:extLst>
      <p:ext uri="{BB962C8B-B14F-4D97-AF65-F5344CB8AC3E}">
        <p14:creationId xmlns:p14="http://schemas.microsoft.com/office/powerpoint/2010/main" val="337227616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Purple Template 1 Trebuchet">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5FF7F-93B2-49BC-9CA7-D427703A4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1_Purple Template 1 Trebuchet</Template>
  <TotalTime>168</TotalTime>
  <Words>7309</Words>
  <Application>Microsoft Office PowerPoint</Application>
  <PresentationFormat>On-screen Show (4:3)</PresentationFormat>
  <Paragraphs>401</Paragraphs>
  <Slides>70</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新細明體</vt:lpstr>
      <vt:lpstr>宋体</vt:lpstr>
      <vt:lpstr>Arial</vt:lpstr>
      <vt:lpstr>Calibri</vt:lpstr>
      <vt:lpstr>Courier New</vt:lpstr>
      <vt:lpstr>Trebuchet MS</vt:lpstr>
      <vt:lpstr>Wingdings</vt:lpstr>
      <vt:lpstr>1_Purple Template 1 Trebuchet</vt:lpstr>
      <vt:lpstr>White with Courier font for code slides</vt:lpstr>
      <vt:lpstr>以弗所書</vt:lpstr>
      <vt:lpstr>提要</vt:lpstr>
      <vt:lpstr>以弗所</vt:lpstr>
      <vt:lpstr>以弗所</vt:lpstr>
      <vt:lpstr>PowerPoint Presentation</vt:lpstr>
      <vt:lpstr>PowerPoint Presentation</vt:lpstr>
      <vt:lpstr>PowerPoint Presentation</vt:lpstr>
      <vt:lpstr>PowerPoint Presentation</vt:lpstr>
      <vt:lpstr>PowerPoint Presentation</vt:lpstr>
      <vt:lpstr>提要</vt:lpstr>
      <vt:lpstr>PowerPoint Presentation</vt:lpstr>
      <vt:lpstr>提要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請預備我們的心來敬拜 神 請將手機關閉</dc:title>
  <dc:creator>Chingsville</dc:creator>
  <cp:lastModifiedBy>Administrator</cp:lastModifiedBy>
  <cp:revision>28</cp:revision>
  <dcterms:created xsi:type="dcterms:W3CDTF">2015-02-07T13:24:58Z</dcterms:created>
  <dcterms:modified xsi:type="dcterms:W3CDTF">2015-10-16T17:19:05Z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TC102867729990</vt:lpwstr>
  </property>
</Properties>
</file>