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4"/>
  </p:notesMasterIdLst>
  <p:sldIdLst>
    <p:sldId id="257" r:id="rId4"/>
    <p:sldId id="266" r:id="rId5"/>
    <p:sldId id="258" r:id="rId6"/>
    <p:sldId id="259" r:id="rId7"/>
    <p:sldId id="260" r:id="rId8"/>
    <p:sldId id="261" r:id="rId9"/>
    <p:sldId id="262" r:id="rId10"/>
    <p:sldId id="263" r:id="rId11"/>
    <p:sldId id="264"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90" y="2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11/13/2015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11/13/2015 6:53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979837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11/13/2015 6:52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3241842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11/13/2015 6:53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641240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11/13/2015 6:52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190961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11/13/2015 6:52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139715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11/13/2015 6:52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051917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11/13/2015 6:52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833688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11/13/2015 6:52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340504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11/13/2015 6:52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6201404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11/13/2015 6:52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2879235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681913" cy="5105400"/>
          </a:xfrm>
        </p:spPr>
        <p:txBody>
          <a:bodyPr/>
          <a:lstStyle/>
          <a:p>
            <a:pPr algn="ctr">
              <a:lnSpc>
                <a:spcPct val="150000"/>
              </a:lnSpc>
            </a:pPr>
            <a:r>
              <a:rPr lang="en-US" altLang="zh-TW" dirty="0">
                <a:effectLst/>
                <a:latin typeface="楷体" panose="02010609060101010101" pitchFamily="49" charset="-122"/>
                <a:ea typeface="楷体" panose="02010609060101010101" pitchFamily="49" charset="-122"/>
              </a:rPr>
              <a:t>【</a:t>
            </a:r>
            <a:r>
              <a:rPr lang="zh-TW" altLang="en-US" dirty="0">
                <a:effectLst/>
                <a:latin typeface="楷体" panose="02010609060101010101" pitchFamily="49" charset="-122"/>
                <a:ea typeface="楷体" panose="02010609060101010101" pitchFamily="49" charset="-122"/>
              </a:rPr>
              <a:t>紐約聖教會主日崇拜</a:t>
            </a:r>
            <a:r>
              <a:rPr lang="en-US" altLang="zh-TW" dirty="0">
                <a:effectLst/>
                <a:latin typeface="楷体" panose="02010609060101010101" pitchFamily="49" charset="-122"/>
                <a:ea typeface="楷体" panose="02010609060101010101" pitchFamily="49" charset="-122"/>
              </a:rPr>
              <a:t>】</a:t>
            </a:r>
            <a:br>
              <a:rPr lang="en-US" altLang="zh-TW" dirty="0">
                <a:effectLst/>
                <a:latin typeface="楷体" panose="02010609060101010101" pitchFamily="49" charset="-122"/>
                <a:ea typeface="楷体" panose="02010609060101010101" pitchFamily="49" charset="-122"/>
              </a:rPr>
            </a:br>
            <a:r>
              <a:rPr lang="en-US" altLang="zh-TW" dirty="0">
                <a:effectLst/>
                <a:latin typeface="楷体" panose="02010609060101010101" pitchFamily="49" charset="-122"/>
                <a:ea typeface="楷体" panose="02010609060101010101" pitchFamily="49" charset="-122"/>
              </a:rPr>
              <a:t>11/15/2015</a:t>
            </a:r>
            <a:br>
              <a:rPr lang="en-US" altLang="zh-TW" dirty="0">
                <a:effectLst/>
                <a:latin typeface="楷体" panose="02010609060101010101" pitchFamily="49" charset="-122"/>
                <a:ea typeface="楷体" panose="02010609060101010101" pitchFamily="49" charset="-122"/>
              </a:rPr>
            </a:br>
            <a:r>
              <a:rPr lang="en-US" altLang="zh-TW" dirty="0">
                <a:effectLst/>
                <a:latin typeface="楷体" panose="02010609060101010101" pitchFamily="49" charset="-122"/>
                <a:ea typeface="楷体" panose="02010609060101010101" pitchFamily="49" charset="-122"/>
              </a:rPr>
              <a:t>《</a:t>
            </a:r>
            <a:r>
              <a:rPr lang="zh-TW" altLang="en-US" dirty="0">
                <a:effectLst/>
                <a:latin typeface="楷体" panose="02010609060101010101" pitchFamily="49" charset="-122"/>
                <a:ea typeface="楷体" panose="02010609060101010101" pitchFamily="49" charset="-122"/>
              </a:rPr>
              <a:t>建造經得起考驗的工程</a:t>
            </a:r>
            <a:r>
              <a:rPr lang="en-US" altLang="zh-TW" dirty="0">
                <a:effectLst/>
                <a:latin typeface="楷体" panose="02010609060101010101" pitchFamily="49" charset="-122"/>
                <a:ea typeface="楷体" panose="02010609060101010101" pitchFamily="49" charset="-122"/>
              </a:rPr>
              <a:t>》</a:t>
            </a:r>
            <a:br>
              <a:rPr lang="en-US" altLang="zh-TW" dirty="0">
                <a:effectLst/>
                <a:latin typeface="楷体" panose="02010609060101010101" pitchFamily="49" charset="-122"/>
                <a:ea typeface="楷体" panose="02010609060101010101" pitchFamily="49" charset="-122"/>
              </a:rPr>
            </a:br>
            <a:r>
              <a:rPr lang="zh-TW" altLang="en-US" dirty="0">
                <a:effectLst/>
                <a:latin typeface="楷体" panose="02010609060101010101" pitchFamily="49" charset="-122"/>
                <a:ea typeface="楷体" panose="02010609060101010101" pitchFamily="49" charset="-122"/>
              </a:rPr>
              <a:t>尤陽生 牧師</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哥林多前書 </a:t>
            </a:r>
            <a:r>
              <a:rPr lang="en-US" altLang="zh-TW" sz="5400" dirty="0" smtClean="0">
                <a:effectLst/>
                <a:latin typeface="楷体" panose="02010609060101010101" pitchFamily="49" charset="-122"/>
                <a:ea typeface="楷体" panose="02010609060101010101" pitchFamily="49" charset="-122"/>
              </a:rPr>
              <a:t>3:17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4136517"/>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若</a:t>
            </a:r>
            <a:r>
              <a:rPr lang="zh-TW" altLang="en-US" sz="4800" dirty="0">
                <a:solidFill>
                  <a:srgbClr val="FFFF00"/>
                </a:solidFill>
                <a:latin typeface="楷体" panose="02010609060101010101" pitchFamily="49" charset="-122"/>
                <a:ea typeface="楷体" panose="02010609060101010101" pitchFamily="49" charset="-122"/>
              </a:rPr>
              <a:t>有人毀壞上帝的殿，上帝會給伊毀滅；因為上帝的殿是神聖的，恁就是彼個殿。</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如</a:t>
            </a:r>
            <a:r>
              <a:rPr lang="zh-TW" altLang="en-US" sz="4800" dirty="0">
                <a:latin typeface="楷体" panose="02010609060101010101" pitchFamily="49" charset="-122"/>
                <a:ea typeface="楷体" panose="02010609060101010101" pitchFamily="49" charset="-122"/>
              </a:rPr>
              <a:t>果有人毀壞　神的殿，　神必要毀壞這人，因為　神的殿是聖潔的，這殿就是你們。</a:t>
            </a:r>
          </a:p>
        </p:txBody>
      </p:sp>
    </p:spTree>
    <p:extLst>
      <p:ext uri="{BB962C8B-B14F-4D97-AF65-F5344CB8AC3E}">
        <p14:creationId xmlns:p14="http://schemas.microsoft.com/office/powerpoint/2010/main" val="200486092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90800"/>
            <a:ext cx="7681913" cy="2209800"/>
          </a:xfrm>
        </p:spPr>
        <p:txBody>
          <a:bodyPr/>
          <a:lstStyle/>
          <a:p>
            <a:pPr algn="ctr">
              <a:lnSpc>
                <a:spcPct val="100000"/>
              </a:lnSpc>
            </a:pPr>
            <a:r>
              <a:rPr lang="zh-TW" altLang="en-US" dirty="0" smtClean="0">
                <a:effectLst/>
                <a:latin typeface="楷体" panose="02010609060101010101" pitchFamily="49" charset="-122"/>
                <a:ea typeface="楷体" panose="02010609060101010101" pitchFamily="49" charset="-122"/>
              </a:rPr>
              <a:t>哥林多前書 </a:t>
            </a:r>
            <a:r>
              <a:rPr lang="en-US" altLang="zh-TW" dirty="0" smtClean="0">
                <a:effectLst/>
                <a:latin typeface="楷体" panose="02010609060101010101" pitchFamily="49" charset="-122"/>
                <a:ea typeface="楷体" panose="02010609060101010101" pitchFamily="49" charset="-122"/>
              </a:rPr>
              <a:t>3:10-17</a:t>
            </a:r>
            <a:endParaRPr lang="zh-TW" altLang="en-US" dirty="0">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934781816"/>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哥林多前書 </a:t>
            </a:r>
            <a:r>
              <a:rPr lang="en-US" altLang="zh-TW" sz="5400" dirty="0">
                <a:effectLst/>
                <a:latin typeface="楷体" panose="02010609060101010101" pitchFamily="49" charset="-122"/>
                <a:ea typeface="楷体" panose="02010609060101010101" pitchFamily="49" charset="-122"/>
              </a:rPr>
              <a:t>3:10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061185"/>
            <a:ext cx="8382000" cy="5466112"/>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照</a:t>
            </a:r>
            <a:r>
              <a:rPr lang="zh-TW" altLang="en-US" sz="4800" dirty="0">
                <a:solidFill>
                  <a:srgbClr val="FFFF00"/>
                </a:solidFill>
                <a:latin typeface="楷体" panose="02010609060101010101" pitchFamily="49" charset="-122"/>
                <a:ea typeface="楷体" panose="02010609060101010101" pitchFamily="49" charset="-122"/>
              </a:rPr>
              <a:t>上帝互我的恩賜，作一</a:t>
            </a:r>
            <a:r>
              <a:rPr lang="zh-TW" altLang="en-US" sz="4800" dirty="0" smtClean="0">
                <a:solidFill>
                  <a:srgbClr val="FFFF00"/>
                </a:solidFill>
                <a:latin typeface="楷体" panose="02010609060101010101" pitchFamily="49" charset="-122"/>
                <a:ea typeface="楷体" panose="02010609060101010101" pitchFamily="49" charset="-122"/>
              </a:rPr>
              <a:t>個敖的</a:t>
            </a:r>
            <a:r>
              <a:rPr lang="zh-TW" altLang="en-US" sz="4800" dirty="0">
                <a:solidFill>
                  <a:srgbClr val="FFFF00"/>
                </a:solidFill>
                <a:latin typeface="楷体" panose="02010609060101010101" pitchFamily="49" charset="-122"/>
                <a:ea typeface="楷体" panose="02010609060101010101" pitchFamily="49" charset="-122"/>
              </a:rPr>
              <a:t>建築師，我下地基，別人佇彼頂面起造。呣拘逐個人著看家己按</a:t>
            </a:r>
            <a:r>
              <a:rPr lang="zh-TW" altLang="en-US" sz="4800" dirty="0" smtClean="0">
                <a:solidFill>
                  <a:srgbClr val="FFFF00"/>
                </a:solidFill>
                <a:latin typeface="楷体" panose="02010609060101010101" pitchFamily="49" charset="-122"/>
                <a:ea typeface="楷体" panose="02010609060101010101" pitchFamily="49" charset="-122"/>
              </a:rPr>
              <a:t>怎的起</a:t>
            </a:r>
            <a:r>
              <a:rPr lang="zh-TW" altLang="en-US" sz="4800" dirty="0">
                <a:solidFill>
                  <a:srgbClr val="FFFF00"/>
                </a:solidFill>
                <a:latin typeface="楷体" panose="02010609060101010101" pitchFamily="49" charset="-122"/>
                <a:ea typeface="楷体" panose="02010609060101010101" pitchFamily="49" charset="-122"/>
              </a:rPr>
              <a:t>造。</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我</a:t>
            </a:r>
            <a:r>
              <a:rPr lang="zh-TW" altLang="en-US" sz="4800" dirty="0">
                <a:latin typeface="楷体" panose="02010609060101010101" pitchFamily="49" charset="-122"/>
                <a:ea typeface="楷体" panose="02010609060101010101" pitchFamily="49" charset="-122"/>
              </a:rPr>
              <a:t>照著　神賜給我的恩典，就像一個聰明的工程師，立好了根基，別人在上面建</a:t>
            </a:r>
            <a:r>
              <a:rPr lang="zh-TW" altLang="en-US" sz="4800" dirty="0" smtClean="0">
                <a:latin typeface="楷体" panose="02010609060101010101" pitchFamily="49" charset="-122"/>
                <a:ea typeface="楷体" panose="02010609060101010101" pitchFamily="49" charset="-122"/>
              </a:rPr>
              <a:t>造</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各</a:t>
            </a:r>
            <a:r>
              <a:rPr lang="zh-TW" altLang="en-US" sz="4800" dirty="0">
                <a:latin typeface="楷体" panose="02010609060101010101" pitchFamily="49" charset="-122"/>
                <a:ea typeface="楷体" panose="02010609060101010101" pitchFamily="49" charset="-122"/>
              </a:rPr>
              <a:t>人要注意怎樣在上面建造</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哥林多前書 </a:t>
            </a:r>
            <a:r>
              <a:rPr lang="en-US" altLang="zh-TW" sz="5400" dirty="0" smtClean="0">
                <a:effectLst/>
                <a:latin typeface="楷体" panose="02010609060101010101" pitchFamily="49" charset="-122"/>
                <a:ea typeface="楷体" panose="02010609060101010101" pitchFamily="49" charset="-122"/>
              </a:rPr>
              <a:t>3:11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4136517"/>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因</a:t>
            </a:r>
            <a:r>
              <a:rPr lang="zh-TW" altLang="en-US" sz="4800" dirty="0">
                <a:solidFill>
                  <a:srgbClr val="FFFF00"/>
                </a:solidFill>
                <a:latin typeface="楷体" panose="02010609060101010101" pitchFamily="49" charset="-122"/>
                <a:ea typeface="楷体" panose="02010609060101010101" pitchFamily="49" charset="-122"/>
              </a:rPr>
              <a:t>為上帝已經有下耶穌基督做惟一的地基，伊以外無別個地基。</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因</a:t>
            </a:r>
            <a:r>
              <a:rPr lang="zh-TW" altLang="en-US" sz="4800" dirty="0">
                <a:latin typeface="楷体" panose="02010609060101010101" pitchFamily="49" charset="-122"/>
                <a:ea typeface="楷体" panose="02010609060101010101" pitchFamily="49" charset="-122"/>
              </a:rPr>
              <a:t>為除了那已經立好的根基以外，沒有人能立別的根</a:t>
            </a:r>
            <a:r>
              <a:rPr lang="zh-TW" altLang="en-US" sz="4800" dirty="0" smtClean="0">
                <a:latin typeface="楷体" panose="02010609060101010101" pitchFamily="49" charset="-122"/>
                <a:ea typeface="楷体" panose="02010609060101010101" pitchFamily="49" charset="-122"/>
              </a:rPr>
              <a:t>基</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那</a:t>
            </a:r>
            <a:r>
              <a:rPr lang="zh-TW" altLang="en-US" sz="4800" dirty="0">
                <a:latin typeface="楷体" panose="02010609060101010101" pitchFamily="49" charset="-122"/>
                <a:ea typeface="楷体" panose="02010609060101010101" pitchFamily="49" charset="-122"/>
              </a:rPr>
              <a:t>根基就是耶穌基督。</a:t>
            </a:r>
          </a:p>
        </p:txBody>
      </p:sp>
    </p:spTree>
    <p:extLst>
      <p:ext uri="{BB962C8B-B14F-4D97-AF65-F5344CB8AC3E}">
        <p14:creationId xmlns:p14="http://schemas.microsoft.com/office/powerpoint/2010/main" val="250033206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哥林多前書 </a:t>
            </a:r>
            <a:r>
              <a:rPr lang="en-US" altLang="zh-TW" sz="5400" dirty="0" smtClean="0">
                <a:effectLst/>
                <a:latin typeface="楷体" panose="02010609060101010101" pitchFamily="49" charset="-122"/>
                <a:ea typeface="楷体" panose="02010609060101010101" pitchFamily="49" charset="-122"/>
              </a:rPr>
              <a:t>3:12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4136517"/>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佇</a:t>
            </a:r>
            <a:r>
              <a:rPr lang="zh-TW" altLang="en-US" sz="4800" dirty="0">
                <a:solidFill>
                  <a:srgbClr val="FFFF00"/>
                </a:solidFill>
                <a:latin typeface="楷体" panose="02010609060101010101" pitchFamily="49" charset="-122"/>
                <a:ea typeface="楷体" panose="02010609060101010101" pitchFamily="49" charset="-122"/>
              </a:rPr>
              <a:t>此個地基頂，人若用金、銀、寶石、木材、草，抑是稻稿起造</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如</a:t>
            </a:r>
            <a:r>
              <a:rPr lang="zh-TW" altLang="en-US" sz="4800" dirty="0">
                <a:latin typeface="楷体" panose="02010609060101010101" pitchFamily="49" charset="-122"/>
                <a:ea typeface="楷体" panose="02010609060101010101" pitchFamily="49" charset="-122"/>
              </a:rPr>
              <a:t>果有人用金、銀、寶石、草、木、禾稭，在這根基上建</a:t>
            </a:r>
            <a:r>
              <a:rPr lang="zh-TW" altLang="en-US" sz="4800" dirty="0" smtClean="0">
                <a:latin typeface="楷体" panose="02010609060101010101" pitchFamily="49" charset="-122"/>
                <a:ea typeface="楷体" panose="02010609060101010101" pitchFamily="49" charset="-122"/>
              </a:rPr>
              <a:t>造</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98099134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哥林多前書 </a:t>
            </a:r>
            <a:r>
              <a:rPr lang="en-US" altLang="zh-TW" sz="5400" dirty="0" smtClean="0">
                <a:effectLst/>
                <a:latin typeface="楷体" panose="02010609060101010101" pitchFamily="49" charset="-122"/>
                <a:ea typeface="楷体" panose="02010609060101010101" pitchFamily="49" charset="-122"/>
              </a:rPr>
              <a:t>3:13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990600"/>
            <a:ext cx="8382000" cy="5466112"/>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逐</a:t>
            </a:r>
            <a:r>
              <a:rPr lang="zh-TW" altLang="en-US" sz="4800" dirty="0">
                <a:solidFill>
                  <a:srgbClr val="FFFF00"/>
                </a:solidFill>
                <a:latin typeface="楷体" panose="02010609060101010101" pitchFamily="49" charset="-122"/>
                <a:ea typeface="楷体" panose="02010609060101010101" pitchFamily="49" charset="-122"/>
              </a:rPr>
              <a:t>個人工程的</a:t>
            </a:r>
            <a:r>
              <a:rPr lang="zh-TW" altLang="en-US" sz="4800" dirty="0" smtClean="0">
                <a:solidFill>
                  <a:srgbClr val="FFFF00"/>
                </a:solidFill>
                <a:latin typeface="楷体" panose="02010609060101010101" pitchFamily="49" charset="-122"/>
                <a:ea typeface="楷体" panose="02010609060101010101" pitchFamily="49" charset="-122"/>
              </a:rPr>
              <a:t>好惡，</a:t>
            </a:r>
            <a:r>
              <a:rPr lang="zh-TW" altLang="en-US" sz="4800" dirty="0">
                <a:solidFill>
                  <a:srgbClr val="FFFF00"/>
                </a:solidFill>
                <a:latin typeface="楷体" panose="02010609060101010101" pitchFamily="49" charset="-122"/>
                <a:ea typeface="楷体" panose="02010609060101010101" pitchFamily="49" charset="-122"/>
              </a:rPr>
              <a:t>佇基督來臨的日，會互火給伊露現出來，因為火會試驗逐個人工程的品質。</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各</a:t>
            </a:r>
            <a:r>
              <a:rPr lang="zh-TW" altLang="en-US" sz="4800" dirty="0">
                <a:latin typeface="楷体" panose="02010609060101010101" pitchFamily="49" charset="-122"/>
                <a:ea typeface="楷体" panose="02010609060101010101" pitchFamily="49" charset="-122"/>
              </a:rPr>
              <a:t>人的工程將來必要顯露，因為那日子必把它顯明出</a:t>
            </a:r>
            <a:r>
              <a:rPr lang="zh-TW" altLang="en-US" sz="4800" dirty="0" smtClean="0">
                <a:latin typeface="楷体" panose="02010609060101010101" pitchFamily="49" charset="-122"/>
                <a:ea typeface="楷体" panose="02010609060101010101" pitchFamily="49" charset="-122"/>
              </a:rPr>
              <a:t>來</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有</a:t>
            </a:r>
            <a:r>
              <a:rPr lang="zh-TW" altLang="en-US" sz="4800" dirty="0">
                <a:latin typeface="楷体" panose="02010609060101010101" pitchFamily="49" charset="-122"/>
                <a:ea typeface="楷体" panose="02010609060101010101" pitchFamily="49" charset="-122"/>
              </a:rPr>
              <a:t>火要把它顯露出來，那火要考驗各人的工程是怎樣</a:t>
            </a:r>
            <a:r>
              <a:rPr lang="zh-TW" altLang="en-US" sz="4800" dirty="0" smtClean="0">
                <a:latin typeface="楷体" panose="02010609060101010101" pitchFamily="49" charset="-122"/>
                <a:ea typeface="楷体" panose="02010609060101010101" pitchFamily="49" charset="-122"/>
              </a:rPr>
              <a:t>的</a:t>
            </a:r>
            <a:r>
              <a:rPr lang="en-US" altLang="zh-TW" sz="4800" dirty="0" smtClean="0">
                <a:latin typeface="楷体" panose="02010609060101010101" pitchFamily="49" charset="-122"/>
                <a:ea typeface="楷体" panose="02010609060101010101" pitchFamily="49" charset="-122"/>
              </a:rPr>
              <a:t>.</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02368265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哥林多前書 </a:t>
            </a:r>
            <a:r>
              <a:rPr lang="en-US" altLang="zh-TW" sz="5400" dirty="0" smtClean="0">
                <a:effectLst/>
                <a:latin typeface="楷体" panose="02010609060101010101" pitchFamily="49" charset="-122"/>
                <a:ea typeface="楷体" panose="02010609060101010101" pitchFamily="49" charset="-122"/>
              </a:rPr>
              <a:t>3:14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81200"/>
            <a:ext cx="8382000" cy="3471720"/>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人</a:t>
            </a:r>
            <a:r>
              <a:rPr lang="zh-TW" altLang="en-US" sz="4800" dirty="0">
                <a:solidFill>
                  <a:srgbClr val="FFFF00"/>
                </a:solidFill>
                <a:latin typeface="楷体" panose="02010609060101010101" pitchFamily="49" charset="-122"/>
                <a:ea typeface="楷体" panose="02010609060101010101" pitchFamily="49" charset="-122"/>
              </a:rPr>
              <a:t>所起造的若互火</a:t>
            </a:r>
            <a:r>
              <a:rPr lang="zh-TW" altLang="en-US" sz="4800" dirty="0" smtClean="0">
                <a:solidFill>
                  <a:srgbClr val="FFFF00"/>
                </a:solidFill>
                <a:latin typeface="楷体" panose="02010609060101010101" pitchFamily="49" charset="-122"/>
                <a:ea typeface="楷体" panose="02010609060101010101" pitchFamily="49" charset="-122"/>
              </a:rPr>
              <a:t>燒袂去</a:t>
            </a:r>
            <a:r>
              <a:rPr lang="zh-TW" altLang="en-US" sz="4800" dirty="0">
                <a:solidFill>
                  <a:srgbClr val="FFFF00"/>
                </a:solidFill>
                <a:latin typeface="楷体" panose="02010609060101010101" pitchFamily="49" charset="-122"/>
                <a:ea typeface="楷体" panose="02010609060101010101" pitchFamily="49" charset="-122"/>
              </a:rPr>
              <a:t>，伊就會得著報賞。</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如</a:t>
            </a:r>
            <a:r>
              <a:rPr lang="zh-TW" altLang="en-US" sz="4800" dirty="0">
                <a:latin typeface="楷体" panose="02010609060101010101" pitchFamily="49" charset="-122"/>
                <a:ea typeface="楷体" panose="02010609060101010101" pitchFamily="49" charset="-122"/>
              </a:rPr>
              <a:t>果有人在這根基上建造的工程存得住，他就要得到賞賜；</a:t>
            </a:r>
          </a:p>
        </p:txBody>
      </p:sp>
    </p:spTree>
    <p:extLst>
      <p:ext uri="{BB962C8B-B14F-4D97-AF65-F5344CB8AC3E}">
        <p14:creationId xmlns:p14="http://schemas.microsoft.com/office/powerpoint/2010/main" val="351410350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哥林多前書 </a:t>
            </a:r>
            <a:r>
              <a:rPr lang="en-US" altLang="zh-TW" sz="5400" dirty="0" smtClean="0">
                <a:effectLst/>
                <a:latin typeface="楷体" panose="02010609060101010101" pitchFamily="49" charset="-122"/>
                <a:ea typeface="楷体" panose="02010609060101010101" pitchFamily="49" charset="-122"/>
              </a:rPr>
              <a:t>3:15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4136517"/>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人</a:t>
            </a:r>
            <a:r>
              <a:rPr lang="zh-TW" altLang="en-US" sz="4800" dirty="0">
                <a:solidFill>
                  <a:srgbClr val="FFFF00"/>
                </a:solidFill>
                <a:latin typeface="楷体" panose="02010609060101010101" pitchFamily="49" charset="-122"/>
                <a:ea typeface="楷体" panose="02010609060101010101" pitchFamily="49" charset="-122"/>
              </a:rPr>
              <a:t>所起造的若互火燒去，伊就會損失；不過伊本身會得著救，親像對火中逃命走出來。</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如</a:t>
            </a:r>
            <a:r>
              <a:rPr lang="zh-TW" altLang="en-US" sz="4800" dirty="0">
                <a:latin typeface="楷体" panose="02010609060101010101" pitchFamily="49" charset="-122"/>
                <a:ea typeface="楷体" panose="02010609060101010101" pitchFamily="49" charset="-122"/>
              </a:rPr>
              <a:t>果有人的工程被燒毀，他就要受虧損；自己卻要得</a:t>
            </a:r>
            <a:r>
              <a:rPr lang="zh-TW" altLang="en-US" sz="4800" dirty="0" smtClean="0">
                <a:latin typeface="楷体" panose="02010609060101010101" pitchFamily="49" charset="-122"/>
                <a:ea typeface="楷体" panose="02010609060101010101" pitchFamily="49" charset="-122"/>
              </a:rPr>
              <a:t>救</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只</a:t>
            </a:r>
            <a:r>
              <a:rPr lang="zh-TW" altLang="en-US" sz="4800" dirty="0">
                <a:latin typeface="楷体" panose="02010609060101010101" pitchFamily="49" charset="-122"/>
                <a:ea typeface="楷体" panose="02010609060101010101" pitchFamily="49" charset="-122"/>
              </a:rPr>
              <a:t>是要像從火裡經過一樣。</a:t>
            </a:r>
          </a:p>
        </p:txBody>
      </p:sp>
    </p:spTree>
    <p:extLst>
      <p:ext uri="{BB962C8B-B14F-4D97-AF65-F5344CB8AC3E}">
        <p14:creationId xmlns:p14="http://schemas.microsoft.com/office/powerpoint/2010/main" val="122076102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哥林多前書 </a:t>
            </a:r>
            <a:r>
              <a:rPr lang="en-US" altLang="zh-TW" sz="5400" dirty="0" smtClean="0">
                <a:effectLst/>
                <a:latin typeface="楷体" panose="02010609060101010101" pitchFamily="49" charset="-122"/>
                <a:ea typeface="楷体" panose="02010609060101010101" pitchFamily="49" charset="-122"/>
              </a:rPr>
              <a:t>3:16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09800"/>
            <a:ext cx="8382000" cy="2806922"/>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豈</a:t>
            </a:r>
            <a:r>
              <a:rPr lang="zh-TW" altLang="en-US" sz="4800" dirty="0">
                <a:solidFill>
                  <a:srgbClr val="FFFF00"/>
                </a:solidFill>
                <a:latin typeface="楷体" panose="02010609060101010101" pitchFamily="49" charset="-122"/>
                <a:ea typeface="楷体" panose="02010609060101010101" pitchFamily="49" charset="-122"/>
              </a:rPr>
              <a:t>呣知，恁是上帝的殿，上帝的</a:t>
            </a:r>
            <a:r>
              <a:rPr lang="zh-TW" altLang="en-US" sz="4800" dirty="0" smtClean="0">
                <a:solidFill>
                  <a:srgbClr val="FFFF00"/>
                </a:solidFill>
                <a:latin typeface="楷体" panose="02010609060101010101" pitchFamily="49" charset="-122"/>
                <a:ea typeface="楷体" panose="02010609060101010101" pitchFamily="49" charset="-122"/>
              </a:rPr>
              <a:t>神惦佇</a:t>
            </a:r>
            <a:r>
              <a:rPr lang="zh-TW" altLang="en-US" sz="4800" dirty="0">
                <a:solidFill>
                  <a:srgbClr val="FFFF00"/>
                </a:solidFill>
                <a:latin typeface="楷体" panose="02010609060101010101" pitchFamily="49" charset="-122"/>
                <a:ea typeface="楷体" panose="02010609060101010101" pitchFamily="49" charset="-122"/>
              </a:rPr>
              <a:t>恁內面？</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難</a:t>
            </a:r>
            <a:r>
              <a:rPr lang="zh-TW" altLang="en-US" sz="4800" dirty="0">
                <a:latin typeface="楷体" panose="02010609060101010101" pitchFamily="49" charset="-122"/>
                <a:ea typeface="楷体" panose="02010609060101010101" pitchFamily="49" charset="-122"/>
              </a:rPr>
              <a:t>道不知道你們是　神的</a:t>
            </a:r>
            <a:r>
              <a:rPr lang="zh-TW" altLang="en-US" sz="4800" dirty="0" smtClean="0">
                <a:latin typeface="楷体" panose="02010609060101010101" pitchFamily="49" charset="-122"/>
                <a:ea typeface="楷体" panose="02010609060101010101" pitchFamily="49" charset="-122"/>
              </a:rPr>
              <a:t>殿</a:t>
            </a:r>
            <a:r>
              <a:rPr lang="en-US" altLang="zh-TW" sz="4800" dirty="0" smtClean="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　神的靈住在你們裡面嗎？</a:t>
            </a:r>
          </a:p>
        </p:txBody>
      </p:sp>
    </p:spTree>
    <p:extLst>
      <p:ext uri="{BB962C8B-B14F-4D97-AF65-F5344CB8AC3E}">
        <p14:creationId xmlns:p14="http://schemas.microsoft.com/office/powerpoint/2010/main" val="238105847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263</TotalTime>
  <Words>1584</Words>
  <Application>Microsoft Office PowerPoint</Application>
  <PresentationFormat>On-screen Show (4:3)</PresentationFormat>
  <Paragraphs>66</Paragraphs>
  <Slides>10</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楷体</vt:lpstr>
      <vt:lpstr>Arial</vt:lpstr>
      <vt:lpstr>Calibri</vt:lpstr>
      <vt:lpstr>Courier New</vt:lpstr>
      <vt:lpstr>Trebuchet MS</vt:lpstr>
      <vt:lpstr>Wingdings</vt:lpstr>
      <vt:lpstr>1_Purple Template 1 Trebuchet</vt:lpstr>
      <vt:lpstr>White with Courier font for code slides</vt:lpstr>
      <vt:lpstr>【紐約聖教會主日崇拜】 11/15/2015 《建造經得起考驗的工程》 尤陽生 牧師</vt:lpstr>
      <vt:lpstr>哥林多前書 3:10-17</vt:lpstr>
      <vt:lpstr>哥林多前書 3:10</vt:lpstr>
      <vt:lpstr>哥林多前書 3:11</vt:lpstr>
      <vt:lpstr>哥林多前書 3:12</vt:lpstr>
      <vt:lpstr>哥林多前書 3:13</vt:lpstr>
      <vt:lpstr>哥林多前書 3:14</vt:lpstr>
      <vt:lpstr>哥林多前書 3:15</vt:lpstr>
      <vt:lpstr>哥林多前書 3:16</vt:lpstr>
      <vt:lpstr>哥林多前書 3:17</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Chen, Yuanching</cp:lastModifiedBy>
  <cp:revision>56</cp:revision>
  <dcterms:created xsi:type="dcterms:W3CDTF">2015-02-07T13:24:58Z</dcterms:created>
  <dcterms:modified xsi:type="dcterms:W3CDTF">2015-11-13T23:53:46Z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