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7" r:id="rId3"/>
    <p:sldId id="258" r:id="rId4"/>
    <p:sldId id="271" r:id="rId5"/>
    <p:sldId id="259" r:id="rId6"/>
    <p:sldId id="268" r:id="rId7"/>
    <p:sldId id="260" r:id="rId8"/>
    <p:sldId id="261" r:id="rId9"/>
    <p:sldId id="262" r:id="rId10"/>
    <p:sldId id="267" r:id="rId11"/>
    <p:sldId id="263" r:id="rId12"/>
    <p:sldId id="264" r:id="rId13"/>
    <p:sldId id="265" r:id="rId14"/>
    <p:sldId id="270"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8" autoAdjust="0"/>
    <p:restoredTop sz="94660"/>
  </p:normalViewPr>
  <p:slideViewPr>
    <p:cSldViewPr snapToGrid="0">
      <p:cViewPr varScale="1">
        <p:scale>
          <a:sx n="58" d="100"/>
          <a:sy n="58" d="100"/>
        </p:scale>
        <p:origin x="62" y="331"/>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pPr/>
              <a:t>5/9/2015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pPr/>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pPr/>
              <a:t>5/9/2015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pPr/>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smtClean="0"/>
              <a:t>Click to edit </a:t>
            </a:r>
            <a:br>
              <a:rPr lang="en-US" dirty="0" smtClean="0"/>
            </a:br>
            <a:r>
              <a:rPr lang="en-US" dirty="0" smtClean="0"/>
              <a:t>Master title style</a:t>
            </a:r>
            <a:endParaRPr lang="en-US" dirty="0"/>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smtClean="0"/>
              <a:t>Click to edit Master title style</a:t>
            </a:r>
            <a:endParaRPr lang="en-US"/>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43100"/>
            <a:ext cx="4572000" cy="42338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43100"/>
            <a:ext cx="4572000" cy="42338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2A7D7-D560-4C43-B6F2-A7996CE5C9B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2A7D7-D560-4C43-B6F2-A7996CE5C9B9}" type="datetimeFigureOut">
              <a:rPr lang="en-US" smtClean="0"/>
              <a:pPr/>
              <a:t>5/9/2015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2A7D7-D560-4C43-B6F2-A7996CE5C9B9}" type="datetimeFigureOut">
              <a:rPr lang="en-US" smtClean="0"/>
              <a:pPr/>
              <a:t>5/9/2015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pPr/>
              <a:t>5/9/2015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pPr/>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8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5/9/2015</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055" y="1385456"/>
            <a:ext cx="9121696" cy="2718193"/>
          </a:xfrm>
        </p:spPr>
        <p:txBody>
          <a:bodyPr>
            <a:noAutofit/>
          </a:bodyPr>
          <a:lstStyle/>
          <a:p>
            <a:pPr defTabSz="914363">
              <a:lnSpc>
                <a:spcPct val="100000"/>
              </a:lnSpc>
            </a:pP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2:1-2, 10</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 6:20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
            </a:r>
            <a:b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b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11:23-25</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pic>
        <p:nvPicPr>
          <p:cNvPr id="7" name="Picture 6"/>
          <p:cNvPicPr>
            <a:picLocks noChangeAspect="1"/>
          </p:cNvPicPr>
          <p:nvPr/>
        </p:nvPicPr>
        <p:blipFill>
          <a:blip r:embed="rId2" cstate="print"/>
          <a:stretch>
            <a:fillRect/>
          </a:stretch>
        </p:blipFill>
        <p:spPr>
          <a:xfrm>
            <a:off x="9939000" y="3863630"/>
            <a:ext cx="2253000" cy="2994370"/>
          </a:xfrm>
          <a:prstGeom prst="rect">
            <a:avLst/>
          </a:prstGeom>
          <a:ln>
            <a:noFill/>
          </a:ln>
          <a:effectLst>
            <a:softEdge rad="317500"/>
          </a:effectLst>
        </p:spPr>
      </p:pic>
    </p:spTree>
    <p:extLst>
      <p:ext uri="{BB962C8B-B14F-4D97-AF65-F5344CB8AC3E}">
        <p14:creationId xmlns:p14="http://schemas.microsoft.com/office/powerpoint/2010/main" val="32036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11:23</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11:23</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583473"/>
            <a:ext cx="9478537" cy="4616605"/>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因</a:t>
            </a:r>
            <a:r>
              <a:rPr lang="zh-TW" altLang="en-US" sz="4800" dirty="0">
                <a:solidFill>
                  <a:schemeClr val="bg1"/>
                </a:solidFill>
                <a:latin typeface="楷体" panose="02010609060101010101" pitchFamily="49" charset="-122"/>
                <a:ea typeface="楷体" panose="02010609060101010101" pitchFamily="49" charset="-122"/>
                <a:cs typeface="+mj-cs"/>
              </a:rPr>
              <a:t>著信，摩西的父母在摩西生下來以後，因為看見孩子俊美，就把他藏了三個月，不怕王的命令</a:t>
            </a:r>
            <a:r>
              <a:rPr lang="zh-TW" altLang="en-US" sz="4800" dirty="0" smtClean="0">
                <a:solidFill>
                  <a:schemeClr val="bg1"/>
                </a:solidFill>
                <a:latin typeface="楷体" panose="02010609060101010101" pitchFamily="49" charset="-122"/>
                <a:ea typeface="楷体" panose="02010609060101010101" pitchFamily="49" charset="-122"/>
                <a:cs typeface="+mj-cs"/>
              </a:rPr>
              <a:t>。</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20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對</a:t>
            </a:r>
            <a:r>
              <a:rPr lang="zh-TW" altLang="en-US" sz="4800" dirty="0">
                <a:solidFill>
                  <a:srgbClr val="FFFF00"/>
                </a:solidFill>
                <a:latin typeface="楷体" panose="02010609060101010101" pitchFamily="49" charset="-122"/>
                <a:ea typeface="楷体" panose="02010609060101010101" pitchFamily="49" charset="-122"/>
                <a:cs typeface="+mj-cs"/>
              </a:rPr>
              <a:t>信，摩西出世以後，伊的父母看著嬰仔清秀，呣驚王的命令，將伊藏三月日久</a:t>
            </a:r>
            <a:r>
              <a:rPr lang="zh-TW" altLang="en-US" sz="4800" dirty="0" smtClean="0">
                <a:solidFill>
                  <a:schemeClr val="bg1"/>
                </a:solidFill>
                <a:latin typeface="楷体" panose="02010609060101010101" pitchFamily="49" charset="-122"/>
                <a:ea typeface="楷体" panose="02010609060101010101" pitchFamily="49" charset="-122"/>
                <a:cs typeface="+mj-cs"/>
              </a:rPr>
              <a:t>。</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p:txBody>
      </p:sp>
      <p:pic>
        <p:nvPicPr>
          <p:cNvPr id="6" name="Picture 5"/>
          <p:cNvPicPr>
            <a:picLocks noChangeAspect="1"/>
          </p:cNvPicPr>
          <p:nvPr/>
        </p:nvPicPr>
        <p:blipFill>
          <a:blip r:embed="rId2" cstate="print"/>
          <a:stretch>
            <a:fillRect/>
          </a:stretch>
        </p:blipFill>
        <p:spPr>
          <a:xfrm>
            <a:off x="10192214" y="4231402"/>
            <a:ext cx="1999785" cy="2653768"/>
          </a:xfrm>
          <a:prstGeom prst="rect">
            <a:avLst/>
          </a:prstGeom>
        </p:spPr>
      </p:pic>
    </p:spTree>
    <p:extLst>
      <p:ext uri="{BB962C8B-B14F-4D97-AF65-F5344CB8AC3E}">
        <p14:creationId xmlns:p14="http://schemas.microsoft.com/office/powerpoint/2010/main" val="272928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11:23</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11:23</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828800"/>
            <a:ext cx="9478537" cy="4482790"/>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smtClean="0">
                <a:solidFill>
                  <a:schemeClr val="bg1"/>
                </a:solidFill>
                <a:latin typeface="Calibri" panose="020F0502020204030204" pitchFamily="34" charset="0"/>
              </a:rPr>
              <a:t>By faith Moses, when he was born, was hidden for three months by his parents, because they saw that the child was beautiful, and they were not afraid of the king’s edict.</a:t>
            </a:r>
            <a:endParaRPr lang="en-US" sz="4800" dirty="0">
              <a:solidFill>
                <a:schemeClr val="bg1"/>
              </a:solidFill>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12024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11:24</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11:24</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739590"/>
            <a:ext cx="9478537" cy="4192858"/>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因</a:t>
            </a:r>
            <a:r>
              <a:rPr lang="zh-TW" altLang="en-US" sz="4800" dirty="0">
                <a:solidFill>
                  <a:schemeClr val="bg1"/>
                </a:solidFill>
                <a:latin typeface="楷体" panose="02010609060101010101" pitchFamily="49" charset="-122"/>
                <a:ea typeface="楷体" panose="02010609060101010101" pitchFamily="49" charset="-122"/>
                <a:cs typeface="+mj-cs"/>
              </a:rPr>
              <a:t>著信，摩西長大了以後，就拒絕被稱為法老女兒的兒子。</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對</a:t>
            </a:r>
            <a:r>
              <a:rPr lang="zh-TW" altLang="en-US" sz="4800" dirty="0">
                <a:solidFill>
                  <a:srgbClr val="FFFF00"/>
                </a:solidFill>
                <a:latin typeface="楷体" panose="02010609060101010101" pitchFamily="49" charset="-122"/>
                <a:ea typeface="楷体" panose="02010609060101010101" pitchFamily="49" charset="-122"/>
                <a:cs typeface="+mj-cs"/>
              </a:rPr>
              <a:t>信，摩西長大以後，拒絕人給伊</a:t>
            </a:r>
            <a:r>
              <a:rPr lang="zh-TW" altLang="en-US" sz="4800" dirty="0" smtClean="0">
                <a:solidFill>
                  <a:srgbClr val="FFFF00"/>
                </a:solidFill>
                <a:latin typeface="楷体" panose="02010609060101010101" pitchFamily="49" charset="-122"/>
                <a:ea typeface="楷体" panose="02010609060101010101" pitchFamily="49" charset="-122"/>
                <a:cs typeface="+mj-cs"/>
              </a:rPr>
              <a:t>稱做</a:t>
            </a:r>
            <a:r>
              <a:rPr lang="zh-TW" altLang="en-US" sz="4800" dirty="0">
                <a:solidFill>
                  <a:srgbClr val="FFFF00"/>
                </a:solidFill>
                <a:latin typeface="楷体" panose="02010609060101010101" pitchFamily="49" charset="-122"/>
                <a:ea typeface="楷体" panose="02010609060101010101" pitchFamily="49" charset="-122"/>
                <a:cs typeface="+mj-cs"/>
              </a:rPr>
              <a:t>埃及公主的子</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10150032" y="4148254"/>
            <a:ext cx="2041968" cy="2709746"/>
          </a:xfrm>
          <a:prstGeom prst="rect">
            <a:avLst/>
          </a:prstGeom>
        </p:spPr>
      </p:pic>
    </p:spTree>
    <p:extLst>
      <p:ext uri="{BB962C8B-B14F-4D97-AF65-F5344CB8AC3E}">
        <p14:creationId xmlns:p14="http://schemas.microsoft.com/office/powerpoint/2010/main" val="21266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11:24</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11:24</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2185639"/>
            <a:ext cx="9478537" cy="3501484"/>
          </a:xfrm>
        </p:spPr>
        <p:txBody>
          <a:bodyPr>
            <a:noAutofit/>
          </a:bodyPr>
          <a:lstStyle/>
          <a:p>
            <a:pPr algn="l">
              <a:spcBef>
                <a:spcPct val="0"/>
              </a:spcBef>
            </a:pPr>
            <a:r>
              <a:rPr lang="en-US" altLang="zh-TW" sz="4800" dirty="0" smtClean="0">
                <a:solidFill>
                  <a:schemeClr val="bg1"/>
                </a:solidFill>
                <a:latin typeface="Calibri" panose="020F0502020204030204" pitchFamily="34" charset="0"/>
                <a:ea typeface="楷体" panose="02010609060101010101" pitchFamily="49" charset="-122"/>
                <a:cs typeface="+mj-cs"/>
              </a:rPr>
              <a:t>(</a:t>
            </a:r>
            <a:r>
              <a:rPr lang="en-US" altLang="zh-TW" sz="4800" dirty="0" err="1" smtClean="0">
                <a:solidFill>
                  <a:schemeClr val="bg1"/>
                </a:solidFill>
                <a:latin typeface="Calibri" panose="020F0502020204030204" pitchFamily="34" charset="0"/>
                <a:ea typeface="楷体" panose="02010609060101010101" pitchFamily="49" charset="-122"/>
                <a:cs typeface="+mj-cs"/>
              </a:rPr>
              <a:t>Eng</a:t>
            </a:r>
            <a:r>
              <a:rPr lang="en-US" altLang="zh-TW" sz="4800" dirty="0" smtClean="0">
                <a:solidFill>
                  <a:schemeClr val="bg1"/>
                </a:solidFill>
                <a:latin typeface="Calibri" panose="020F0502020204030204" pitchFamily="34" charset="0"/>
                <a:ea typeface="楷体" panose="02010609060101010101" pitchFamily="49" charset="-122"/>
                <a:cs typeface="+mj-cs"/>
              </a:rPr>
              <a:t>) By </a:t>
            </a:r>
            <a:r>
              <a:rPr lang="en-US" altLang="zh-TW" sz="4800" dirty="0">
                <a:solidFill>
                  <a:schemeClr val="bg1"/>
                </a:solidFill>
                <a:latin typeface="Calibri" panose="020F0502020204030204" pitchFamily="34" charset="0"/>
                <a:ea typeface="楷体" panose="02010609060101010101" pitchFamily="49" charset="-122"/>
                <a:cs typeface="+mj-cs"/>
              </a:rPr>
              <a:t>faith Moses, when he was grown up, refused to be called the son of Pharaoh’s daughter, </a:t>
            </a:r>
            <a:endParaRPr lang="en-US" altLang="zh-TW" sz="5400" dirty="0" smtClean="0">
              <a:solidFill>
                <a:schemeClr val="bg1"/>
              </a:solidFill>
              <a:latin typeface="Calibri" panose="020F0502020204030204" pitchFamily="34" charset="0"/>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36568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11:25</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11:25</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1650380"/>
            <a:ext cx="9478537" cy="4661210"/>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他</a:t>
            </a:r>
            <a:r>
              <a:rPr lang="zh-TW" altLang="en-US" sz="4800" dirty="0">
                <a:solidFill>
                  <a:schemeClr val="bg1"/>
                </a:solidFill>
                <a:latin typeface="楷体" panose="02010609060101010101" pitchFamily="49" charset="-122"/>
                <a:ea typeface="楷体" panose="02010609060101010101" pitchFamily="49" charset="-122"/>
                <a:cs typeface="+mj-cs"/>
              </a:rPr>
              <a:t>寧願選擇和　神的子民一同受苦，也不肯享受罪惡中暫時的快樂。</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較</a:t>
            </a:r>
            <a:r>
              <a:rPr lang="zh-TW" altLang="en-US" sz="4800" dirty="0">
                <a:solidFill>
                  <a:srgbClr val="FFFF00"/>
                </a:solidFill>
                <a:latin typeface="楷体" panose="02010609060101010101" pitchFamily="49" charset="-122"/>
                <a:ea typeface="楷体" panose="02010609060101010101" pitchFamily="49" charset="-122"/>
                <a:cs typeface="+mj-cs"/>
              </a:rPr>
              <a:t>愛及上帝的子民同受苦難，無愛享受罪中一時仔久的快樂</a:t>
            </a:r>
            <a:r>
              <a:rPr lang="zh-TW" altLang="en-US" sz="4800" dirty="0" smtClean="0">
                <a:solidFill>
                  <a:schemeClr val="bg1"/>
                </a:solidFill>
                <a:latin typeface="楷体" panose="02010609060101010101" pitchFamily="49" charset="-122"/>
                <a:ea typeface="楷体" panose="02010609060101010101" pitchFamily="49" charset="-122"/>
                <a:cs typeface="+mj-cs"/>
              </a:rPr>
              <a:t>。</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10036098" y="3997061"/>
            <a:ext cx="2155902" cy="2860939"/>
          </a:xfrm>
          <a:prstGeom prst="rect">
            <a:avLst/>
          </a:prstGeom>
        </p:spPr>
      </p:pic>
    </p:spTree>
    <p:extLst>
      <p:ext uri="{BB962C8B-B14F-4D97-AF65-F5344CB8AC3E}">
        <p14:creationId xmlns:p14="http://schemas.microsoft.com/office/powerpoint/2010/main" val="12841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541" y="236377"/>
            <a:ext cx="9478537"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希伯來書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11:25</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Hebrews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11:25</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293541" y="2207941"/>
            <a:ext cx="9478537" cy="4103649"/>
          </a:xfrm>
        </p:spPr>
        <p:txBody>
          <a:bodyPr>
            <a:noAutofit/>
          </a:bodyPr>
          <a:lstStyle/>
          <a:p>
            <a:pPr algn="l">
              <a:spcBef>
                <a:spcPct val="0"/>
              </a:spcBef>
            </a:pPr>
            <a:r>
              <a:rPr lang="en-US" altLang="zh-TW" sz="4800" dirty="0" smtClean="0">
                <a:solidFill>
                  <a:schemeClr val="bg1"/>
                </a:solidFill>
                <a:latin typeface="Calibri" panose="020F0502020204030204" pitchFamily="34" charset="0"/>
                <a:ea typeface="楷体" panose="02010609060101010101" pitchFamily="49" charset="-122"/>
                <a:cs typeface="+mj-cs"/>
              </a:rPr>
              <a:t>(</a:t>
            </a:r>
            <a:r>
              <a:rPr lang="en-US" altLang="zh-TW" sz="4800" dirty="0" err="1" smtClean="0">
                <a:solidFill>
                  <a:schemeClr val="bg1"/>
                </a:solidFill>
                <a:latin typeface="Calibri" panose="020F0502020204030204" pitchFamily="34" charset="0"/>
                <a:ea typeface="楷体" panose="02010609060101010101" pitchFamily="49" charset="-122"/>
                <a:cs typeface="+mj-cs"/>
              </a:rPr>
              <a:t>Eng</a:t>
            </a:r>
            <a:r>
              <a:rPr lang="en-US" altLang="zh-TW" sz="4800" dirty="0">
                <a:solidFill>
                  <a:schemeClr val="bg1"/>
                </a:solidFill>
                <a:latin typeface="Calibri" panose="020F0502020204030204" pitchFamily="34" charset="0"/>
                <a:ea typeface="楷体" panose="02010609060101010101" pitchFamily="49" charset="-122"/>
                <a:cs typeface="+mj-cs"/>
              </a:rPr>
              <a:t>) choosing rather to be mistreated with the people of God than to enjoy the fleeting pleasures of sin.</a:t>
            </a:r>
            <a:endParaRPr lang="en-US" altLang="zh-TW" sz="5400" dirty="0" smtClean="0">
              <a:solidFill>
                <a:schemeClr val="bg1"/>
              </a:solidFill>
              <a:latin typeface="Calibri" panose="020F0502020204030204" pitchFamily="34" charset="0"/>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33665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2:1</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3" y="1940312"/>
            <a:ext cx="8229600" cy="4371278"/>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有</a:t>
            </a:r>
            <a:r>
              <a:rPr lang="zh-TW" altLang="en-US" sz="4800" dirty="0">
                <a:solidFill>
                  <a:schemeClr val="bg1"/>
                </a:solidFill>
                <a:latin typeface="楷体" panose="02010609060101010101" pitchFamily="49" charset="-122"/>
                <a:ea typeface="楷体" panose="02010609060101010101" pitchFamily="49" charset="-122"/>
                <a:cs typeface="+mj-cs"/>
              </a:rPr>
              <a:t>一個利未家的人去娶了一個利未女子為妻。</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rgbClr val="FFFF00"/>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有</a:t>
            </a:r>
            <a:r>
              <a:rPr lang="zh-TW" altLang="en-US" sz="4800" dirty="0">
                <a:solidFill>
                  <a:srgbClr val="FFFF00"/>
                </a:solidFill>
                <a:latin typeface="楷体" panose="02010609060101010101" pitchFamily="49" charset="-122"/>
                <a:ea typeface="楷体" panose="02010609060101010101" pitchFamily="49" charset="-122"/>
                <a:cs typeface="+mj-cs"/>
              </a:rPr>
              <a:t>一個利未族的人去娶一個利未族的查某囝仔</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8441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2:1</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3" y="2074128"/>
            <a:ext cx="8229600" cy="4237462"/>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smtClean="0">
                <a:solidFill>
                  <a:schemeClr val="bg1"/>
                </a:solidFill>
                <a:latin typeface="Calibri" panose="020F0502020204030204" pitchFamily="34" charset="0"/>
              </a:rPr>
              <a:t>Now a man from the house of Levi went and took as his wife a Levite woman.</a:t>
            </a:r>
            <a:endParaRPr lang="en-US" sz="4800" dirty="0">
              <a:solidFill>
                <a:schemeClr val="bg1"/>
              </a:solidFill>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24626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2:2</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2:2</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1" y="1427356"/>
            <a:ext cx="8229601" cy="4839629"/>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那</a:t>
            </a:r>
            <a:r>
              <a:rPr lang="zh-TW" altLang="en-US" sz="4800" dirty="0">
                <a:solidFill>
                  <a:schemeClr val="bg1"/>
                </a:solidFill>
                <a:latin typeface="楷体" panose="02010609060101010101" pitchFamily="49" charset="-122"/>
                <a:ea typeface="楷体" panose="02010609060101010101" pitchFamily="49" charset="-122"/>
                <a:cs typeface="+mj-cs"/>
              </a:rPr>
              <a:t>女人懷孕，生了一個兒子；見他俊美，就把他藏了三個月。</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4800" dirty="0" smtClean="0">
              <a:solidFill>
                <a:srgbClr val="FFFF00"/>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彼</a:t>
            </a:r>
            <a:r>
              <a:rPr lang="zh-TW" altLang="en-US" sz="4800" dirty="0">
                <a:solidFill>
                  <a:srgbClr val="FFFF00"/>
                </a:solidFill>
                <a:latin typeface="楷体" panose="02010609060101010101" pitchFamily="49" charset="-122"/>
                <a:ea typeface="楷体" panose="02010609060101010101" pitchFamily="49" charset="-122"/>
                <a:cs typeface="+mj-cs"/>
              </a:rPr>
              <a:t>個婦仁人懷孕，生一個子，看見伊是清秀的囝仔</a:t>
            </a:r>
            <a:r>
              <a:rPr lang="en-US" altLang="zh-TW" sz="4800" dirty="0">
                <a:solidFill>
                  <a:srgbClr val="FFFF00"/>
                </a:solidFill>
                <a:latin typeface="楷体" panose="02010609060101010101" pitchFamily="49" charset="-122"/>
                <a:ea typeface="楷体" panose="02010609060101010101" pitchFamily="49" charset="-122"/>
                <a:cs typeface="+mj-cs"/>
              </a:rPr>
              <a:t>(</a:t>
            </a:r>
            <a:r>
              <a:rPr lang="en-US" altLang="zh-TW" sz="4800" dirty="0" err="1">
                <a:solidFill>
                  <a:srgbClr val="FFFF00"/>
                </a:solidFill>
                <a:latin typeface="Calibri" panose="020F0502020204030204" pitchFamily="34" charset="0"/>
                <a:ea typeface="楷体" panose="02010609060101010101" pitchFamily="49" charset="-122"/>
                <a:cs typeface="+mj-cs"/>
              </a:rPr>
              <a:t>gín</a:t>
            </a:r>
            <a:r>
              <a:rPr lang="en-US" altLang="zh-TW" sz="4800" dirty="0">
                <a:solidFill>
                  <a:srgbClr val="FFFF00"/>
                </a:solidFill>
                <a:latin typeface="Calibri" panose="020F0502020204030204" pitchFamily="34" charset="0"/>
                <a:ea typeface="楷体" panose="02010609060101010101" pitchFamily="49" charset="-122"/>
                <a:cs typeface="+mj-cs"/>
              </a:rPr>
              <a:t>-á</a:t>
            </a:r>
            <a:r>
              <a:rPr lang="en-US" altLang="zh-TW" sz="4800" dirty="0">
                <a:solidFill>
                  <a:srgbClr val="FFFF00"/>
                </a:solidFill>
                <a:latin typeface="楷体" panose="02010609060101010101" pitchFamily="49" charset="-122"/>
                <a:ea typeface="楷体" panose="02010609060101010101" pitchFamily="49" charset="-122"/>
                <a:cs typeface="+mj-cs"/>
              </a:rPr>
              <a:t>)</a:t>
            </a:r>
            <a:r>
              <a:rPr lang="zh-TW" altLang="en-US" sz="4800" dirty="0">
                <a:solidFill>
                  <a:srgbClr val="FFFF00"/>
                </a:solidFill>
                <a:latin typeface="楷体" panose="02010609060101010101" pitchFamily="49" charset="-122"/>
                <a:ea typeface="楷体" panose="02010609060101010101" pitchFamily="49" charset="-122"/>
                <a:cs typeface="+mj-cs"/>
              </a:rPr>
              <a:t>，就囥伊三月日久</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25503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2:2</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2:2</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2" y="2096429"/>
            <a:ext cx="8229600" cy="4215162"/>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a:solidFill>
                  <a:schemeClr val="bg1"/>
                </a:solidFill>
                <a:latin typeface="Calibri" panose="020F0502020204030204" pitchFamily="34" charset="0"/>
              </a:rPr>
              <a:t>The woman conceived and bore a son, and when she saw that he was a fine child, she hid him three months. </a:t>
            </a: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878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2:10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624468" y="1226635"/>
            <a:ext cx="10905893" cy="5084955"/>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孩</a:t>
            </a:r>
            <a:r>
              <a:rPr lang="zh-TW" altLang="en-US" sz="4800" dirty="0">
                <a:solidFill>
                  <a:schemeClr val="bg1"/>
                </a:solidFill>
                <a:latin typeface="楷体" panose="02010609060101010101" pitchFamily="49" charset="-122"/>
                <a:ea typeface="楷体" panose="02010609060101010101" pitchFamily="49" charset="-122"/>
                <a:cs typeface="+mj-cs"/>
              </a:rPr>
              <a:t>子長大了，婦人把他帶到法老的女兒那裡，他就作了法老女兒的兒子。她給孩子起名叫摩西，說：“因為我把他從水裡拉出來。”</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20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囝</a:t>
            </a:r>
            <a:r>
              <a:rPr lang="zh-TW" altLang="en-US" sz="4800" dirty="0">
                <a:solidFill>
                  <a:srgbClr val="FFFF00"/>
                </a:solidFill>
                <a:latin typeface="楷体" panose="02010609060101010101" pitchFamily="49" charset="-122"/>
                <a:ea typeface="楷体" panose="02010609060101010101" pitchFamily="49" charset="-122"/>
                <a:cs typeface="+mj-cs"/>
              </a:rPr>
              <a:t>仔漸漸大，婦仁人就帶伊到法老的查某子遐，做伊的子。伊給伊號名叫摩西，講：「因為我對水裡救伊出來</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spTree>
    <p:extLst>
      <p:ext uri="{BB962C8B-B14F-4D97-AF65-F5344CB8AC3E}">
        <p14:creationId xmlns:p14="http://schemas.microsoft.com/office/powerpoint/2010/main" val="182787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2:10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2:10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2" y="1761892"/>
            <a:ext cx="8229600" cy="4259767"/>
          </a:xfrm>
        </p:spPr>
        <p:txBody>
          <a:bodyPr>
            <a:noAutofit/>
          </a:bodyPr>
          <a:lstStyle/>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a:solidFill>
                  <a:schemeClr val="bg1"/>
                </a:solidFill>
                <a:latin typeface="Calibri" panose="020F0502020204030204" pitchFamily="34" charset="0"/>
              </a:rPr>
              <a:t>When the child grew older, she brought him to Pharaoh’s daughter, and he became her son. She named him Moses, “Because,” she said, “I drew him out of the water.”</a:t>
            </a:r>
          </a:p>
        </p:txBody>
      </p:sp>
      <p:pic>
        <p:nvPicPr>
          <p:cNvPr id="4" name="Picture 3"/>
          <p:cNvPicPr>
            <a:picLocks noChangeAspect="1"/>
          </p:cNvPicPr>
          <p:nvPr/>
        </p:nvPicPr>
        <p:blipFill>
          <a:blip r:embed="rId2" cstate="print"/>
          <a:stretch>
            <a:fillRect/>
          </a:stretch>
        </p:blipFill>
        <p:spPr>
          <a:xfrm>
            <a:off x="9936284" y="3891775"/>
            <a:ext cx="2255716" cy="2993395"/>
          </a:xfrm>
          <a:prstGeom prst="rect">
            <a:avLst/>
          </a:prstGeom>
        </p:spPr>
      </p:pic>
    </p:spTree>
    <p:extLst>
      <p:ext uri="{BB962C8B-B14F-4D97-AF65-F5344CB8AC3E}">
        <p14:creationId xmlns:p14="http://schemas.microsoft.com/office/powerpoint/2010/main" val="30414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6:20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6:20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382750" y="1427356"/>
            <a:ext cx="9411629" cy="4170556"/>
          </a:xfrm>
        </p:spPr>
        <p:txBody>
          <a:bodyPr>
            <a:noAutofit/>
          </a:bodyPr>
          <a:lstStyle/>
          <a:p>
            <a:pPr algn="l">
              <a:spcBef>
                <a:spcPct val="0"/>
              </a:spcBef>
            </a:pP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華</a:t>
            </a:r>
            <a:r>
              <a:rPr lang="en-US" altLang="zh-TW" sz="4800" dirty="0" smtClean="0">
                <a:solidFill>
                  <a:schemeClr val="bg1"/>
                </a:solidFill>
                <a:latin typeface="楷体" panose="02010609060101010101" pitchFamily="49" charset="-122"/>
                <a:ea typeface="楷体" panose="02010609060101010101" pitchFamily="49" charset="-122"/>
                <a:cs typeface="+mj-cs"/>
              </a:rPr>
              <a:t>)</a:t>
            </a:r>
            <a:r>
              <a:rPr lang="zh-TW" altLang="en-US" sz="4800" dirty="0" smtClean="0">
                <a:solidFill>
                  <a:schemeClr val="bg1"/>
                </a:solidFill>
                <a:latin typeface="楷体" panose="02010609060101010101" pitchFamily="49" charset="-122"/>
                <a:ea typeface="楷体" panose="02010609060101010101" pitchFamily="49" charset="-122"/>
                <a:cs typeface="+mj-cs"/>
              </a:rPr>
              <a:t>暗</a:t>
            </a:r>
            <a:r>
              <a:rPr lang="zh-TW" altLang="en-US" sz="4800" dirty="0">
                <a:solidFill>
                  <a:schemeClr val="bg1"/>
                </a:solidFill>
                <a:latin typeface="楷体" panose="02010609060101010101" pitchFamily="49" charset="-122"/>
                <a:ea typeface="楷体" panose="02010609060101010101" pitchFamily="49" charset="-122"/>
                <a:cs typeface="+mj-cs"/>
              </a:rPr>
              <a:t>蘭娶了自己的姑母約基別為妻；約基別給他生了亞倫和摩西；暗蘭一生的歲數是一百三十七歲。</a:t>
            </a:r>
            <a:endParaRPr lang="en-US" altLang="zh-TW" sz="48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endParaRPr lang="en-US" altLang="zh-TW" sz="2000" dirty="0" smtClean="0">
              <a:solidFill>
                <a:schemeClr val="bg1"/>
              </a:solidFill>
              <a:latin typeface="楷体" panose="02010609060101010101" pitchFamily="49" charset="-122"/>
              <a:ea typeface="楷体" panose="02010609060101010101" pitchFamily="49" charset="-122"/>
              <a:cs typeface="+mj-cs"/>
            </a:endParaRPr>
          </a:p>
          <a:p>
            <a:pPr algn="l">
              <a:spcBef>
                <a:spcPct val="0"/>
              </a:spcBef>
            </a:pP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台</a:t>
            </a:r>
            <a:r>
              <a:rPr lang="en-US" altLang="zh-TW" sz="4800" dirty="0" smtClean="0">
                <a:solidFill>
                  <a:srgbClr val="FFFF00"/>
                </a:solidFill>
                <a:latin typeface="楷体" panose="02010609060101010101" pitchFamily="49" charset="-122"/>
                <a:ea typeface="楷体" panose="02010609060101010101" pitchFamily="49" charset="-122"/>
                <a:cs typeface="+mj-cs"/>
              </a:rPr>
              <a:t>)</a:t>
            </a:r>
            <a:r>
              <a:rPr lang="zh-TW" altLang="en-US" sz="4800" dirty="0" smtClean="0">
                <a:solidFill>
                  <a:srgbClr val="FFFF00"/>
                </a:solidFill>
                <a:latin typeface="楷体" panose="02010609060101010101" pitchFamily="49" charset="-122"/>
                <a:ea typeface="楷体" panose="02010609060101010101" pitchFamily="49" charset="-122"/>
                <a:cs typeface="+mj-cs"/>
              </a:rPr>
              <a:t>暗</a:t>
            </a:r>
            <a:r>
              <a:rPr lang="zh-TW" altLang="en-US" sz="4800" dirty="0">
                <a:solidFill>
                  <a:srgbClr val="FFFF00"/>
                </a:solidFill>
                <a:latin typeface="楷体" panose="02010609060101010101" pitchFamily="49" charset="-122"/>
                <a:ea typeface="楷体" panose="02010609060101010101" pitchFamily="49" charset="-122"/>
                <a:cs typeface="+mj-cs"/>
              </a:rPr>
              <a:t>蘭娶伊的姑約基別做某，伊給伊生亞倫及摩西。暗蘭享壽一百三十七歲</a:t>
            </a:r>
            <a:r>
              <a:rPr lang="zh-TW" altLang="en-US" sz="4800" dirty="0" smtClean="0">
                <a:solidFill>
                  <a:srgbClr val="FFFF00"/>
                </a:solidFill>
                <a:latin typeface="楷体" panose="02010609060101010101" pitchFamily="49" charset="-122"/>
                <a:ea typeface="楷体" panose="02010609060101010101" pitchFamily="49" charset="-122"/>
                <a:cs typeface="+mj-cs"/>
              </a:rPr>
              <a:t>。</a:t>
            </a:r>
            <a:endParaRPr lang="en-US" altLang="zh-TW" sz="4800" dirty="0" smtClean="0">
              <a:solidFill>
                <a:srgbClr val="FFFF00"/>
              </a:solidFill>
              <a:latin typeface="楷体" panose="02010609060101010101" pitchFamily="49" charset="-122"/>
              <a:ea typeface="楷体" panose="02010609060101010101" pitchFamily="49" charset="-122"/>
              <a:cs typeface="+mj-cs"/>
            </a:endParaRPr>
          </a:p>
        </p:txBody>
      </p:sp>
      <p:pic>
        <p:nvPicPr>
          <p:cNvPr id="5" name="Picture 4"/>
          <p:cNvPicPr>
            <a:picLocks noChangeAspect="1"/>
          </p:cNvPicPr>
          <p:nvPr/>
        </p:nvPicPr>
        <p:blipFill>
          <a:blip r:embed="rId2" cstate="print"/>
          <a:stretch>
            <a:fillRect/>
          </a:stretch>
        </p:blipFill>
        <p:spPr>
          <a:xfrm>
            <a:off x="10195932" y="4209165"/>
            <a:ext cx="1996068" cy="2648835"/>
          </a:xfrm>
          <a:prstGeom prst="rect">
            <a:avLst/>
          </a:prstGeom>
        </p:spPr>
      </p:pic>
    </p:spTree>
    <p:extLst>
      <p:ext uri="{BB962C8B-B14F-4D97-AF65-F5344CB8AC3E}">
        <p14:creationId xmlns:p14="http://schemas.microsoft.com/office/powerpoint/2010/main" val="10730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332" y="236377"/>
            <a:ext cx="8229600" cy="990258"/>
          </a:xfrm>
        </p:spPr>
        <p:txBody>
          <a:bodyPr>
            <a:normAutofit/>
          </a:bodyPr>
          <a:lstStyle/>
          <a:p>
            <a:r>
              <a:rPr lang="zh-TW" altLang="en-US" sz="5400" spc="-150" dirty="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出埃及</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記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6:20</a:t>
            </a:r>
            <a:r>
              <a:rPr lang="zh-TW" altLang="en-US" sz="5400" spc="-150" dirty="0" smtClean="0">
                <a:ln w="3175">
                  <a:noFill/>
                </a:ln>
                <a:gradFill flip="none" rotWithShape="1">
                  <a:gsLst>
                    <a:gs pos="0">
                      <a:srgbClr val="FFFFB9"/>
                    </a:gs>
                    <a:gs pos="36000">
                      <a:srgbClr val="FFFF99"/>
                    </a:gs>
                    <a:gs pos="86000">
                      <a:srgbClr val="F6AE1E"/>
                    </a:gs>
                  </a:gsLst>
                  <a:lin ang="5400000" scaled="0"/>
                  <a:tileRect/>
                </a:gradFill>
                <a:effectLst/>
                <a:latin typeface="楷体" panose="02010609060101010101" pitchFamily="49" charset="-122"/>
                <a:ea typeface="楷体" panose="02010609060101010101" pitchFamily="49" charset="-122"/>
                <a:cs typeface="Arial" charset="0"/>
              </a:rPr>
              <a:t> </a:t>
            </a:r>
            <a:r>
              <a:rPr lang="en-US" altLang="zh-TW"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Exodus </a:t>
            </a:r>
            <a:r>
              <a:rPr lang="en-US" altLang="zh-TW" sz="5400" spc="-150" dirty="0" smtClean="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rPr>
              <a:t>6:20</a:t>
            </a:r>
            <a:endParaRPr lang="en-US" sz="5400" spc="-150" dirty="0">
              <a:ln w="3175">
                <a:noFill/>
              </a:ln>
              <a:gradFill flip="none" rotWithShape="1">
                <a:gsLst>
                  <a:gs pos="0">
                    <a:srgbClr val="FFFFB9"/>
                  </a:gs>
                  <a:gs pos="36000">
                    <a:srgbClr val="FFFF99"/>
                  </a:gs>
                  <a:gs pos="86000">
                    <a:srgbClr val="F6AE1E"/>
                  </a:gs>
                </a:gsLst>
                <a:lin ang="5400000" scaled="0"/>
                <a:tileRect/>
              </a:gradFill>
              <a:effectLst/>
              <a:latin typeface="Calibri" panose="020F0502020204030204" pitchFamily="34" charset="0"/>
              <a:ea typeface="楷体" panose="02010609060101010101" pitchFamily="49" charset="-122"/>
              <a:cs typeface="Arial" charset="0"/>
            </a:endParaRPr>
          </a:p>
        </p:txBody>
      </p:sp>
      <p:sp>
        <p:nvSpPr>
          <p:cNvPr id="3" name="Subtitle 2"/>
          <p:cNvSpPr>
            <a:spLocks noGrp="1"/>
          </p:cNvSpPr>
          <p:nvPr>
            <p:ph type="subTitle" idx="1"/>
          </p:nvPr>
        </p:nvSpPr>
        <p:spPr>
          <a:xfrm>
            <a:off x="1966332" y="1694985"/>
            <a:ext cx="8229600" cy="4616605"/>
          </a:xfrm>
        </p:spPr>
        <p:txBody>
          <a:bodyPr>
            <a:noAutofit/>
          </a:bodyPr>
          <a:lstStyle/>
          <a:p>
            <a:pPr algn="l">
              <a:spcBef>
                <a:spcPct val="0"/>
              </a:spcBef>
            </a:pPr>
            <a:endParaRPr lang="en-US" altLang="zh-TW" sz="1000" dirty="0" smtClean="0">
              <a:solidFill>
                <a:schemeClr val="bg1"/>
              </a:solidFill>
              <a:latin typeface="楷体" panose="02010609060101010101" pitchFamily="49" charset="-122"/>
              <a:ea typeface="楷体" panose="02010609060101010101" pitchFamily="49" charset="-122"/>
              <a:cs typeface="+mj-cs"/>
            </a:endParaRPr>
          </a:p>
          <a:p>
            <a:pPr algn="l"/>
            <a:r>
              <a:rPr lang="en-US" altLang="zh-TW" sz="4800" dirty="0" smtClean="0">
                <a:solidFill>
                  <a:schemeClr val="bg1"/>
                </a:solidFill>
                <a:latin typeface="Calibri" panose="020F0502020204030204" pitchFamily="34" charset="0"/>
              </a:rPr>
              <a:t>(</a:t>
            </a:r>
            <a:r>
              <a:rPr lang="en-US" altLang="zh-TW" sz="4800" dirty="0" err="1" smtClean="0">
                <a:solidFill>
                  <a:schemeClr val="bg1"/>
                </a:solidFill>
                <a:latin typeface="Calibri" panose="020F0502020204030204" pitchFamily="34" charset="0"/>
              </a:rPr>
              <a:t>Eng</a:t>
            </a:r>
            <a:r>
              <a:rPr lang="en-US" altLang="zh-TW" sz="4800" dirty="0" smtClean="0">
                <a:solidFill>
                  <a:schemeClr val="bg1"/>
                </a:solidFill>
                <a:latin typeface="Calibri" panose="020F0502020204030204" pitchFamily="34" charset="0"/>
              </a:rPr>
              <a:t>) </a:t>
            </a:r>
            <a:r>
              <a:rPr lang="en-US" sz="4800" dirty="0" err="1">
                <a:solidFill>
                  <a:schemeClr val="bg1"/>
                </a:solidFill>
                <a:latin typeface="Calibri" panose="020F0502020204030204" pitchFamily="34" charset="0"/>
              </a:rPr>
              <a:t>Amram</a:t>
            </a:r>
            <a:r>
              <a:rPr lang="en-US" sz="4800" dirty="0">
                <a:solidFill>
                  <a:schemeClr val="bg1"/>
                </a:solidFill>
                <a:latin typeface="Calibri" panose="020F0502020204030204" pitchFamily="34" charset="0"/>
              </a:rPr>
              <a:t> took as his wife </a:t>
            </a:r>
            <a:r>
              <a:rPr lang="en-US" sz="4800" dirty="0" err="1">
                <a:solidFill>
                  <a:schemeClr val="bg1"/>
                </a:solidFill>
                <a:latin typeface="Calibri" panose="020F0502020204030204" pitchFamily="34" charset="0"/>
              </a:rPr>
              <a:t>Jochebed</a:t>
            </a:r>
            <a:r>
              <a:rPr lang="en-US" sz="4800" dirty="0">
                <a:solidFill>
                  <a:schemeClr val="bg1"/>
                </a:solidFill>
                <a:latin typeface="Calibri" panose="020F0502020204030204" pitchFamily="34" charset="0"/>
              </a:rPr>
              <a:t> his father’s sister, and she bore him Aaron and Moses, the years of the life of </a:t>
            </a:r>
            <a:r>
              <a:rPr lang="en-US" sz="4800" dirty="0" err="1">
                <a:solidFill>
                  <a:schemeClr val="bg1"/>
                </a:solidFill>
                <a:latin typeface="Calibri" panose="020F0502020204030204" pitchFamily="34" charset="0"/>
              </a:rPr>
              <a:t>Amram</a:t>
            </a:r>
            <a:r>
              <a:rPr lang="en-US" sz="4800" dirty="0">
                <a:solidFill>
                  <a:schemeClr val="bg1"/>
                </a:solidFill>
                <a:latin typeface="Calibri" panose="020F0502020204030204" pitchFamily="34" charset="0"/>
              </a:rPr>
              <a:t> being 137 years.</a:t>
            </a:r>
          </a:p>
        </p:txBody>
      </p:sp>
      <p:pic>
        <p:nvPicPr>
          <p:cNvPr id="4" name="Picture 3"/>
          <p:cNvPicPr>
            <a:picLocks noChangeAspect="1"/>
          </p:cNvPicPr>
          <p:nvPr/>
        </p:nvPicPr>
        <p:blipFill>
          <a:blip r:embed="rId2" cstate="print"/>
          <a:stretch>
            <a:fillRect/>
          </a:stretch>
        </p:blipFill>
        <p:spPr>
          <a:xfrm>
            <a:off x="9936284" y="3864605"/>
            <a:ext cx="2255716" cy="2993395"/>
          </a:xfrm>
          <a:prstGeom prst="rect">
            <a:avLst/>
          </a:prstGeom>
        </p:spPr>
      </p:pic>
    </p:spTree>
    <p:extLst>
      <p:ext uri="{BB962C8B-B14F-4D97-AF65-F5344CB8AC3E}">
        <p14:creationId xmlns:p14="http://schemas.microsoft.com/office/powerpoint/2010/main" val="364058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680</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楷体</vt:lpstr>
      <vt:lpstr>Arial</vt:lpstr>
      <vt:lpstr>Calibri</vt:lpstr>
      <vt:lpstr>Times New Roman</vt:lpstr>
      <vt:lpstr>PINKFLORALBROCADE_16X9</vt:lpstr>
      <vt:lpstr>出埃及記 Exodus 2:1-2, 10;  6:20； 希伯來書 Hebrews 11:23-25</vt:lpstr>
      <vt:lpstr>出埃及記 2:1 Exodus 2:1</vt:lpstr>
      <vt:lpstr>出埃及記 2:1 Exodus 2:1</vt:lpstr>
      <vt:lpstr>出埃及記 2:2 Exodus 2:2</vt:lpstr>
      <vt:lpstr>出埃及記 2:2 Exodus 2:2</vt:lpstr>
      <vt:lpstr>出埃及記 2:10 Exodus 2:10</vt:lpstr>
      <vt:lpstr>出埃及記 2:10 Exodus 2:10</vt:lpstr>
      <vt:lpstr>出埃及記 6:20 Exodus 6:20</vt:lpstr>
      <vt:lpstr>出埃及記 6:20 Exodus 6:20</vt:lpstr>
      <vt:lpstr>希伯來書 11:23 Hebrews 11:23</vt:lpstr>
      <vt:lpstr>希伯來書 11:23 Hebrews 11:23</vt:lpstr>
      <vt:lpstr>希伯來書 11:24 Hebrews 11:24</vt:lpstr>
      <vt:lpstr>希伯來書 11:24 Hebrews 11:24</vt:lpstr>
      <vt:lpstr>希伯來書 11:25 Hebrews 11:25</vt:lpstr>
      <vt:lpstr>希伯來書 11:25 Hebrews 11:25</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2015-05-08T23:57:41Z</dcterms:created>
  <dcterms:modified xsi:type="dcterms:W3CDTF">2015-05-10T03:16:49Z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