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22"/>
  </p:notesMasterIdLst>
  <p:sldIdLst>
    <p:sldId id="257" r:id="rId4"/>
    <p:sldId id="270" r:id="rId5"/>
    <p:sldId id="259" r:id="rId6"/>
    <p:sldId id="260" r:id="rId7"/>
    <p:sldId id="261" r:id="rId8"/>
    <p:sldId id="262" r:id="rId9"/>
    <p:sldId id="263" r:id="rId10"/>
    <p:sldId id="264" r:id="rId11"/>
    <p:sldId id="265" r:id="rId12"/>
    <p:sldId id="272" r:id="rId13"/>
    <p:sldId id="273" r:id="rId14"/>
    <p:sldId id="274" r:id="rId15"/>
    <p:sldId id="271" r:id="rId16"/>
    <p:sldId id="266" r:id="rId17"/>
    <p:sldId id="267" r:id="rId18"/>
    <p:sldId id="268" r:id="rId19"/>
    <p:sldId id="269"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2.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6/9/2015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6/9/2015 8:30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26221160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6/9/2015 9:15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val="31227544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6/9/2015 9:16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11</a:t>
            </a:fld>
            <a:endParaRPr lang="en-US" dirty="0"/>
          </a:p>
        </p:txBody>
      </p:sp>
    </p:spTree>
    <p:extLst>
      <p:ext uri="{BB962C8B-B14F-4D97-AF65-F5344CB8AC3E}">
        <p14:creationId xmlns:p14="http://schemas.microsoft.com/office/powerpoint/2010/main" val="39055051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6/9/2015 9:17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12</a:t>
            </a:fld>
            <a:endParaRPr lang="en-US" dirty="0"/>
          </a:p>
        </p:txBody>
      </p:sp>
    </p:spTree>
    <p:extLst>
      <p:ext uri="{BB962C8B-B14F-4D97-AF65-F5344CB8AC3E}">
        <p14:creationId xmlns:p14="http://schemas.microsoft.com/office/powerpoint/2010/main" val="16181960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6/9/2015 8:31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13</a:t>
            </a:fld>
            <a:endParaRPr lang="en-US" dirty="0"/>
          </a:p>
        </p:txBody>
      </p:sp>
    </p:spTree>
    <p:extLst>
      <p:ext uri="{BB962C8B-B14F-4D97-AF65-F5344CB8AC3E}">
        <p14:creationId xmlns:p14="http://schemas.microsoft.com/office/powerpoint/2010/main" val="15582188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6/9/2015 8:21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14</a:t>
            </a:fld>
            <a:endParaRPr lang="en-US" dirty="0"/>
          </a:p>
        </p:txBody>
      </p:sp>
    </p:spTree>
    <p:extLst>
      <p:ext uri="{BB962C8B-B14F-4D97-AF65-F5344CB8AC3E}">
        <p14:creationId xmlns:p14="http://schemas.microsoft.com/office/powerpoint/2010/main" val="28604076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6/9/2015 8:22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15</a:t>
            </a:fld>
            <a:endParaRPr lang="en-US" dirty="0"/>
          </a:p>
        </p:txBody>
      </p:sp>
    </p:spTree>
    <p:extLst>
      <p:ext uri="{BB962C8B-B14F-4D97-AF65-F5344CB8AC3E}">
        <p14:creationId xmlns:p14="http://schemas.microsoft.com/office/powerpoint/2010/main" val="7972799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6/9/2015 8:23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16</a:t>
            </a:fld>
            <a:endParaRPr lang="en-US" dirty="0"/>
          </a:p>
        </p:txBody>
      </p:sp>
    </p:spTree>
    <p:extLst>
      <p:ext uri="{BB962C8B-B14F-4D97-AF65-F5344CB8AC3E}">
        <p14:creationId xmlns:p14="http://schemas.microsoft.com/office/powerpoint/2010/main" val="33999185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6/9/2015 8:24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17</a:t>
            </a:fld>
            <a:endParaRPr lang="en-US" dirty="0"/>
          </a:p>
        </p:txBody>
      </p:sp>
    </p:spTree>
    <p:extLst>
      <p:ext uri="{BB962C8B-B14F-4D97-AF65-F5344CB8AC3E}">
        <p14:creationId xmlns:p14="http://schemas.microsoft.com/office/powerpoint/2010/main" val="32634772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6/9/2015 9:20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18</a:t>
            </a:fld>
            <a:endParaRPr lang="en-US" dirty="0"/>
          </a:p>
        </p:txBody>
      </p:sp>
    </p:spTree>
    <p:extLst>
      <p:ext uri="{BB962C8B-B14F-4D97-AF65-F5344CB8AC3E}">
        <p14:creationId xmlns:p14="http://schemas.microsoft.com/office/powerpoint/2010/main" val="4201780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6/9/2015 8:31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32749143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6/9/2015 8:11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11385627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6/9/2015 8:12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3615543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6/9/2015 8:14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4850701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6/9/2015 8:15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25765537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6/9/2015 8:16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39343489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6/9/2015 8:18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22311359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6/9/2015 9:14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22894534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990600"/>
            <a:ext cx="7681913" cy="4800600"/>
          </a:xfrm>
        </p:spPr>
        <p:txBody>
          <a:bodyPr/>
          <a:lstStyle/>
          <a:p>
            <a:pPr algn="ctr">
              <a:lnSpc>
                <a:spcPct val="150000"/>
              </a:lnSpc>
            </a:pPr>
            <a:r>
              <a:rPr lang="en-US" altLang="zh-TW" dirty="0">
                <a:effectLst/>
                <a:latin typeface="楷体" panose="02010609060101010101" pitchFamily="49" charset="-122"/>
                <a:ea typeface="楷体" panose="02010609060101010101" pitchFamily="49" charset="-122"/>
              </a:rPr>
              <a:t>【</a:t>
            </a:r>
            <a:r>
              <a:rPr lang="zh-TW" altLang="en-US" dirty="0">
                <a:effectLst/>
                <a:latin typeface="楷体" panose="02010609060101010101" pitchFamily="49" charset="-122"/>
                <a:ea typeface="楷体" panose="02010609060101010101" pitchFamily="49" charset="-122"/>
              </a:rPr>
              <a:t>紐約聖教會主日崇拜</a:t>
            </a:r>
            <a:r>
              <a:rPr lang="en-US" altLang="zh-TW" dirty="0">
                <a:effectLst/>
                <a:latin typeface="楷体" panose="02010609060101010101" pitchFamily="49" charset="-122"/>
                <a:ea typeface="楷体" panose="02010609060101010101" pitchFamily="49" charset="-122"/>
              </a:rPr>
              <a:t>】</a:t>
            </a:r>
            <a:br>
              <a:rPr lang="en-US" altLang="zh-TW" dirty="0">
                <a:effectLst/>
                <a:latin typeface="楷体" panose="02010609060101010101" pitchFamily="49" charset="-122"/>
                <a:ea typeface="楷体" panose="02010609060101010101" pitchFamily="49" charset="-122"/>
              </a:rPr>
            </a:br>
            <a:r>
              <a:rPr lang="en-US" altLang="zh-TW" dirty="0">
                <a:effectLst/>
                <a:latin typeface="楷体" panose="02010609060101010101" pitchFamily="49" charset="-122"/>
                <a:ea typeface="楷体" panose="02010609060101010101" pitchFamily="49" charset="-122"/>
              </a:rPr>
              <a:t>06/14/2015</a:t>
            </a:r>
            <a:br>
              <a:rPr lang="en-US" altLang="zh-TW" dirty="0">
                <a:effectLst/>
                <a:latin typeface="楷体" panose="02010609060101010101" pitchFamily="49" charset="-122"/>
                <a:ea typeface="楷体" panose="02010609060101010101" pitchFamily="49" charset="-122"/>
              </a:rPr>
            </a:br>
            <a:r>
              <a:rPr lang="en-US" altLang="zh-TW" dirty="0">
                <a:effectLst/>
                <a:latin typeface="楷体" panose="02010609060101010101" pitchFamily="49" charset="-122"/>
                <a:ea typeface="楷体" panose="02010609060101010101" pitchFamily="49" charset="-122"/>
              </a:rPr>
              <a:t>《</a:t>
            </a:r>
            <a:r>
              <a:rPr lang="zh-TW" altLang="en-US" dirty="0">
                <a:effectLst/>
                <a:latin typeface="楷体" panose="02010609060101010101" pitchFamily="49" charset="-122"/>
                <a:ea typeface="楷体" panose="02010609060101010101" pitchFamily="49" charset="-122"/>
              </a:rPr>
              <a:t>上帝的品管</a:t>
            </a:r>
            <a:r>
              <a:rPr lang="en-US" altLang="zh-TW" dirty="0">
                <a:effectLst/>
                <a:latin typeface="楷体" panose="02010609060101010101" pitchFamily="49" charset="-122"/>
                <a:ea typeface="楷体" panose="02010609060101010101" pitchFamily="49" charset="-122"/>
              </a:rPr>
              <a:t>》</a:t>
            </a:r>
            <a:br>
              <a:rPr lang="en-US" altLang="zh-TW" dirty="0">
                <a:effectLst/>
                <a:latin typeface="楷体" panose="02010609060101010101" pitchFamily="49" charset="-122"/>
                <a:ea typeface="楷体" panose="02010609060101010101" pitchFamily="49" charset="-122"/>
              </a:rPr>
            </a:br>
            <a:r>
              <a:rPr lang="zh-TW" altLang="en-US" dirty="0">
                <a:effectLst/>
                <a:latin typeface="楷体" panose="02010609060101010101" pitchFamily="49" charset="-122"/>
                <a:ea typeface="楷体" panose="02010609060101010101" pitchFamily="49" charset="-122"/>
              </a:rPr>
              <a:t>尤陽生 牧師</a:t>
            </a:r>
            <a:endParaRPr lang="zh-TW" altLang="en-US" dirty="0">
              <a:effectLst/>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提摩太前書 </a:t>
            </a:r>
            <a:r>
              <a:rPr lang="en-US" altLang="zh-TW" sz="5400" dirty="0" smtClean="0">
                <a:effectLst/>
                <a:latin typeface="楷体" panose="02010609060101010101" pitchFamily="49" charset="-122"/>
                <a:ea typeface="楷体" panose="02010609060101010101" pitchFamily="49" charset="-122"/>
              </a:rPr>
              <a:t>3:3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57400"/>
            <a:ext cx="8382000" cy="2806922"/>
          </a:xfrm>
        </p:spPr>
        <p:txBody>
          <a:bodyPr/>
          <a:lstStyle/>
          <a:p>
            <a:pPr marL="0" indent="0" algn="ctr">
              <a:buNone/>
            </a:pPr>
            <a:r>
              <a:rPr lang="en-US" altLang="zh-TW" sz="4800" dirty="0">
                <a:latin typeface="楷体" panose="02010609060101010101" pitchFamily="49" charset="-122"/>
                <a:ea typeface="楷体" panose="02010609060101010101" pitchFamily="49" charset="-122"/>
              </a:rPr>
              <a:t>(</a:t>
            </a:r>
            <a:r>
              <a:rPr lang="zh-TW" altLang="en-US" sz="4800" dirty="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不</a:t>
            </a:r>
            <a:r>
              <a:rPr lang="zh-TW" altLang="en-US" sz="4800" dirty="0">
                <a:latin typeface="楷体" panose="02010609060101010101" pitchFamily="49" charset="-122"/>
                <a:ea typeface="楷体" panose="02010609060101010101" pitchFamily="49" charset="-122"/>
              </a:rPr>
              <a:t>好酒，不打人，只要溫和，與人無爭，不貪財，</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無</a:t>
            </a:r>
            <a:r>
              <a:rPr lang="zh-TW" altLang="en-US" sz="4800" dirty="0">
                <a:solidFill>
                  <a:srgbClr val="FFFF00"/>
                </a:solidFill>
                <a:latin typeface="楷体" panose="02010609060101010101" pitchFamily="49" charset="-122"/>
                <a:ea typeface="楷体" panose="02010609060101010101" pitchFamily="49" charset="-122"/>
              </a:rPr>
              <a:t>酒醉，無兇暴，反轉愛溫和，無相爭，無貪財，</a:t>
            </a:r>
            <a:endParaRPr lang="en-US" altLang="zh-TW" sz="4800" dirty="0" smtClean="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093773314"/>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提摩太前書 </a:t>
            </a:r>
            <a:r>
              <a:rPr lang="en-US" altLang="zh-TW" sz="5400" dirty="0" smtClean="0">
                <a:effectLst/>
                <a:latin typeface="楷体" panose="02010609060101010101" pitchFamily="49" charset="-122"/>
                <a:ea typeface="楷体" panose="02010609060101010101" pitchFamily="49" charset="-122"/>
              </a:rPr>
              <a:t>3:4</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57400"/>
            <a:ext cx="8382000" cy="2806922"/>
          </a:xfrm>
        </p:spPr>
        <p:txBody>
          <a:bodyPr/>
          <a:lstStyle/>
          <a:p>
            <a:pPr marL="0" indent="0" algn="ctr">
              <a:buNone/>
            </a:pPr>
            <a:r>
              <a:rPr lang="en-US" altLang="zh-TW" sz="4800" dirty="0">
                <a:latin typeface="楷体" panose="02010609060101010101" pitchFamily="49" charset="-122"/>
                <a:ea typeface="楷体" panose="02010609060101010101" pitchFamily="49" charset="-122"/>
              </a:rPr>
              <a:t>(</a:t>
            </a:r>
            <a:r>
              <a:rPr lang="zh-TW" altLang="en-US" sz="4800" dirty="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好</a:t>
            </a:r>
            <a:r>
              <a:rPr lang="zh-TW" altLang="en-US" sz="4800" dirty="0">
                <a:latin typeface="楷体" panose="02010609060101010101" pitchFamily="49" charset="-122"/>
                <a:ea typeface="楷体" panose="02010609060101010101" pitchFamily="49" charset="-122"/>
              </a:rPr>
              <a:t>好管理自己的家，使兒女凡事敬重順服。</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敖</a:t>
            </a:r>
            <a:r>
              <a:rPr lang="zh-TW" altLang="en-US" sz="4800" dirty="0" smtClean="0">
                <a:solidFill>
                  <a:srgbClr val="FFFF00"/>
                </a:solidFill>
                <a:latin typeface="楷体" panose="02010609060101010101" pitchFamily="49" charset="-122"/>
                <a:ea typeface="楷体" panose="02010609060101010101" pitchFamily="49" charset="-122"/>
              </a:rPr>
              <a:t>管</a:t>
            </a:r>
            <a:r>
              <a:rPr lang="zh-TW" altLang="en-US" sz="4800" dirty="0">
                <a:solidFill>
                  <a:srgbClr val="FFFF00"/>
                </a:solidFill>
                <a:latin typeface="楷体" panose="02010609060101010101" pitchFamily="49" charset="-122"/>
                <a:ea typeface="楷体" panose="02010609060101010101" pitchFamily="49" charset="-122"/>
              </a:rPr>
              <a:t>理家己的家庭，子兒有順服，事事端莊。</a:t>
            </a:r>
            <a:endParaRPr lang="en-US" altLang="zh-TW" sz="4800" dirty="0" smtClean="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477792685"/>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提摩太前書 </a:t>
            </a:r>
            <a:r>
              <a:rPr lang="en-US" altLang="zh-TW" sz="5400" dirty="0" smtClean="0">
                <a:effectLst/>
                <a:latin typeface="楷体" panose="02010609060101010101" pitchFamily="49" charset="-122"/>
                <a:ea typeface="楷体" panose="02010609060101010101" pitchFamily="49" charset="-122"/>
              </a:rPr>
              <a:t>3:5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71720"/>
          </a:xfrm>
        </p:spPr>
        <p:txBody>
          <a:bodyPr/>
          <a:lstStyle/>
          <a:p>
            <a:pPr marL="0" indent="0" algn="ctr">
              <a:buNone/>
            </a:pPr>
            <a:r>
              <a:rPr lang="en-US" altLang="zh-TW" sz="4800" dirty="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a:t>
            </a:r>
            <a:r>
              <a:rPr lang="zh-TW" altLang="en-US" sz="4800" dirty="0">
                <a:latin typeface="楷体" panose="02010609060101010101" pitchFamily="49" charset="-122"/>
                <a:ea typeface="楷体" panose="02010609060101010101" pitchFamily="49" charset="-122"/>
              </a:rPr>
              <a:t>人若不知道怎樣管理自己的家，怎能照料　神的教會呢？）</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因</a:t>
            </a:r>
            <a:r>
              <a:rPr lang="zh-TW" altLang="en-US" sz="4800" dirty="0">
                <a:solidFill>
                  <a:srgbClr val="FFFF00"/>
                </a:solidFill>
                <a:latin typeface="楷体" panose="02010609060101010101" pitchFamily="49" charset="-122"/>
                <a:ea typeface="楷体" panose="02010609060101010101" pitchFamily="49" charset="-122"/>
              </a:rPr>
              <a:t>為人</a:t>
            </a:r>
            <a:r>
              <a:rPr lang="zh-TW" altLang="en-US" sz="4800" dirty="0" smtClean="0">
                <a:solidFill>
                  <a:srgbClr val="FFFF00"/>
                </a:solidFill>
                <a:latin typeface="楷体" panose="02010609060101010101" pitchFamily="49" charset="-122"/>
                <a:ea typeface="楷体" panose="02010609060101010101" pitchFamily="49" charset="-122"/>
              </a:rPr>
              <a:t>若袂曉</a:t>
            </a:r>
            <a:r>
              <a:rPr lang="zh-TW" altLang="en-US" sz="4800" dirty="0">
                <a:solidFill>
                  <a:srgbClr val="FFFF00"/>
                </a:solidFill>
                <a:latin typeface="楷体" panose="02010609060101010101" pitchFamily="49" charset="-122"/>
                <a:ea typeface="楷体" panose="02010609060101010101" pitchFamily="49" charset="-122"/>
              </a:rPr>
              <a:t>管理家己的家庭，哪會曉眷顧上帝的教會？</a:t>
            </a:r>
            <a:endParaRPr lang="en-US" altLang="zh-TW" sz="4800" dirty="0" smtClean="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74960497"/>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提摩太前書 </a:t>
            </a:r>
            <a:r>
              <a:rPr lang="en-US" altLang="zh-TW" sz="5400" dirty="0">
                <a:effectLst/>
                <a:latin typeface="楷体" panose="02010609060101010101" pitchFamily="49" charset="-122"/>
                <a:ea typeface="楷体" panose="02010609060101010101" pitchFamily="49" charset="-122"/>
              </a:rPr>
              <a:t>3:8</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71720"/>
          </a:xfrm>
        </p:spPr>
        <p:txBody>
          <a:bodyPr/>
          <a:lstStyle/>
          <a:p>
            <a:pPr marL="0" indent="0" algn="ctr">
              <a:buNone/>
            </a:pPr>
            <a:r>
              <a:rPr lang="en-US" altLang="zh-TW" sz="4800" dirty="0">
                <a:latin typeface="楷体" panose="02010609060101010101" pitchFamily="49" charset="-122"/>
                <a:ea typeface="楷体" panose="02010609060101010101" pitchFamily="49" charset="-122"/>
              </a:rPr>
              <a:t>(</a:t>
            </a:r>
            <a:r>
              <a:rPr lang="zh-TW" altLang="en-US" sz="4800" dirty="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照</a:t>
            </a:r>
            <a:r>
              <a:rPr lang="zh-TW" altLang="en-US" sz="4800" dirty="0">
                <a:latin typeface="楷体" panose="02010609060101010101" pitchFamily="49" charset="-122"/>
                <a:ea typeface="楷体" panose="02010609060101010101" pitchFamily="49" charset="-122"/>
              </a:rPr>
              <a:t>樣，執事也必須莊重，不一口兩舌，不酗酒，不貪不義之財，</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執</a:t>
            </a:r>
            <a:r>
              <a:rPr lang="zh-TW" altLang="en-US" sz="4800" dirty="0">
                <a:solidFill>
                  <a:srgbClr val="FFFF00"/>
                </a:solidFill>
                <a:latin typeface="楷体" panose="02010609060101010101" pitchFamily="49" charset="-122"/>
                <a:ea typeface="楷体" panose="02010609060101010101" pitchFamily="49" charset="-122"/>
              </a:rPr>
              <a:t>事像款嘛著端莊，無雙面話，無好酒，無貪財利，</a:t>
            </a:r>
            <a:endParaRPr lang="en-US" altLang="zh-TW" sz="4800" dirty="0" smtClean="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395936061"/>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提摩太前書 </a:t>
            </a:r>
            <a:r>
              <a:rPr lang="en-US" altLang="zh-TW" sz="5400" dirty="0" smtClean="0">
                <a:effectLst/>
                <a:latin typeface="楷体" panose="02010609060101010101" pitchFamily="49" charset="-122"/>
                <a:ea typeface="楷体" panose="02010609060101010101" pitchFamily="49" charset="-122"/>
              </a:rPr>
              <a:t>3:9</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133600"/>
            <a:ext cx="8382000" cy="2806922"/>
          </a:xfrm>
        </p:spPr>
        <p:txBody>
          <a:bodyPr/>
          <a:lstStyle/>
          <a:p>
            <a:pPr marL="0" indent="0" algn="ctr">
              <a:buNone/>
            </a:pPr>
            <a:r>
              <a:rPr lang="en-US" altLang="zh-TW" sz="4800" dirty="0">
                <a:latin typeface="楷体" panose="02010609060101010101" pitchFamily="49" charset="-122"/>
                <a:ea typeface="楷体" panose="02010609060101010101" pitchFamily="49" charset="-122"/>
              </a:rPr>
              <a:t>(</a:t>
            </a:r>
            <a:r>
              <a:rPr lang="zh-TW" altLang="en-US" sz="4800" dirty="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用</a:t>
            </a:r>
            <a:r>
              <a:rPr lang="zh-TW" altLang="en-US" sz="4800" dirty="0">
                <a:latin typeface="楷体" panose="02010609060101010101" pitchFamily="49" charset="-122"/>
                <a:ea typeface="楷体" panose="02010609060101010101" pitchFamily="49" charset="-122"/>
              </a:rPr>
              <a:t>清潔的良心持守信仰的奧祕。</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著</a:t>
            </a:r>
            <a:r>
              <a:rPr lang="zh-TW" altLang="en-US" sz="4800" dirty="0">
                <a:solidFill>
                  <a:srgbClr val="FFFF00"/>
                </a:solidFill>
                <a:latin typeface="楷体" panose="02010609060101010101" pitchFamily="49" charset="-122"/>
                <a:ea typeface="楷体" panose="02010609060101010101" pitchFamily="49" charset="-122"/>
              </a:rPr>
              <a:t>用清氣的良心顧守信仰的奧祕。</a:t>
            </a:r>
            <a:endParaRPr lang="en-US" altLang="zh-TW" sz="4800" dirty="0" smtClean="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660889076"/>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提摩太前書 </a:t>
            </a:r>
            <a:r>
              <a:rPr lang="en-US" altLang="zh-TW" sz="5400" dirty="0" smtClean="0">
                <a:effectLst/>
                <a:latin typeface="楷体" panose="02010609060101010101" pitchFamily="49" charset="-122"/>
                <a:ea typeface="楷体" panose="02010609060101010101" pitchFamily="49" charset="-122"/>
              </a:rPr>
              <a:t>3:10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76400"/>
            <a:ext cx="8382000" cy="4136517"/>
          </a:xfrm>
        </p:spPr>
        <p:txBody>
          <a:bodyPr/>
          <a:lstStyle/>
          <a:p>
            <a:pPr marL="0" indent="0" algn="ctr">
              <a:buNone/>
            </a:pPr>
            <a:r>
              <a:rPr lang="en-US" altLang="zh-TW" sz="4800" dirty="0">
                <a:latin typeface="楷体" panose="02010609060101010101" pitchFamily="49" charset="-122"/>
                <a:ea typeface="楷体" panose="02010609060101010101" pitchFamily="49" charset="-122"/>
              </a:rPr>
              <a:t>(</a:t>
            </a:r>
            <a:r>
              <a:rPr lang="zh-TW" altLang="en-US" sz="4800" dirty="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他</a:t>
            </a:r>
            <a:r>
              <a:rPr lang="zh-TW" altLang="en-US" sz="4800" dirty="0">
                <a:latin typeface="楷体" panose="02010609060101010101" pitchFamily="49" charset="-122"/>
                <a:ea typeface="楷体" panose="02010609060101010101" pitchFamily="49" charset="-122"/>
              </a:rPr>
              <a:t>們也必須先受考驗，若沒有可責之處，然後才讓他們作執事。</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此</a:t>
            </a:r>
            <a:r>
              <a:rPr lang="zh-TW" altLang="en-US" sz="4800" dirty="0">
                <a:solidFill>
                  <a:srgbClr val="FFFF00"/>
                </a:solidFill>
                <a:latin typeface="楷体" panose="02010609060101010101" pitchFamily="49" charset="-122"/>
                <a:ea typeface="楷体" panose="02010609060101010101" pitchFamily="49" charset="-122"/>
              </a:rPr>
              <a:t>款人嘛著先</a:t>
            </a:r>
            <a:r>
              <a:rPr lang="zh-TW" altLang="en-US" sz="4800" dirty="0" smtClean="0">
                <a:solidFill>
                  <a:srgbClr val="FFFF00"/>
                </a:solidFill>
                <a:latin typeface="楷体" panose="02010609060101010101" pitchFamily="49" charset="-122"/>
                <a:ea typeface="楷体" panose="02010609060101010101" pitchFamily="49" charset="-122"/>
              </a:rPr>
              <a:t>互他們接</a:t>
            </a:r>
            <a:r>
              <a:rPr lang="zh-TW" altLang="en-US" sz="4800" dirty="0">
                <a:solidFill>
                  <a:srgbClr val="FFFF00"/>
                </a:solidFill>
                <a:latin typeface="楷体" panose="02010609060101010101" pitchFamily="49" charset="-122"/>
                <a:ea typeface="楷体" panose="02010609060101010101" pitchFamily="49" charset="-122"/>
              </a:rPr>
              <a:t>受考驗，若無通嫌才</a:t>
            </a:r>
            <a:r>
              <a:rPr lang="zh-TW" altLang="en-US" sz="4800" dirty="0" smtClean="0">
                <a:solidFill>
                  <a:srgbClr val="FFFF00"/>
                </a:solidFill>
                <a:latin typeface="楷体" panose="02010609060101010101" pitchFamily="49" charset="-122"/>
                <a:ea typeface="楷体" panose="02010609060101010101" pitchFamily="49" charset="-122"/>
              </a:rPr>
              <a:t>互他們擔</a:t>
            </a:r>
            <a:r>
              <a:rPr lang="zh-TW" altLang="en-US" sz="4800" dirty="0">
                <a:solidFill>
                  <a:srgbClr val="FFFF00"/>
                </a:solidFill>
                <a:latin typeface="楷体" panose="02010609060101010101" pitchFamily="49" charset="-122"/>
                <a:ea typeface="楷体" panose="02010609060101010101" pitchFamily="49" charset="-122"/>
              </a:rPr>
              <a:t>任執事。</a:t>
            </a:r>
            <a:endParaRPr lang="en-US" altLang="zh-TW" sz="4800" dirty="0" smtClean="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014481443"/>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提摩太前書 </a:t>
            </a:r>
            <a:r>
              <a:rPr lang="en-US" altLang="zh-TW" sz="5400" dirty="0" smtClean="0">
                <a:effectLst/>
                <a:latin typeface="楷体" panose="02010609060101010101" pitchFamily="49" charset="-122"/>
                <a:ea typeface="楷体" panose="02010609060101010101" pitchFamily="49" charset="-122"/>
              </a:rPr>
              <a:t>3:11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00200"/>
            <a:ext cx="8382000" cy="4136517"/>
          </a:xfrm>
        </p:spPr>
        <p:txBody>
          <a:bodyPr/>
          <a:lstStyle/>
          <a:p>
            <a:pPr marL="0" indent="0" algn="ctr">
              <a:buNone/>
            </a:pPr>
            <a:r>
              <a:rPr lang="en-US" altLang="zh-TW" sz="4800" dirty="0">
                <a:latin typeface="楷体" panose="02010609060101010101" pitchFamily="49" charset="-122"/>
                <a:ea typeface="楷体" panose="02010609060101010101" pitchFamily="49" charset="-122"/>
              </a:rPr>
              <a:t>(</a:t>
            </a:r>
            <a:r>
              <a:rPr lang="zh-TW" altLang="en-US" sz="4800" dirty="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照</a:t>
            </a:r>
            <a:r>
              <a:rPr lang="zh-TW" altLang="en-US" sz="4800" dirty="0">
                <a:latin typeface="楷体" panose="02010609060101010101" pitchFamily="49" charset="-122"/>
                <a:ea typeface="楷体" panose="02010609060101010101" pitchFamily="49" charset="-122"/>
              </a:rPr>
              <a:t>樣，他們的妻子（“他們的妻子”可解作“女執事”）也要莊重，不說讒言，有節制，凡事忠心。</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女</a:t>
            </a:r>
            <a:r>
              <a:rPr lang="zh-TW" altLang="en-US" sz="4800" dirty="0">
                <a:solidFill>
                  <a:srgbClr val="FFFF00"/>
                </a:solidFill>
                <a:latin typeface="楷体" panose="02010609060101010101" pitchFamily="49" charset="-122"/>
                <a:ea typeface="楷体" panose="02010609060101010101" pitchFamily="49" charset="-122"/>
              </a:rPr>
              <a:t>執事嘛是著端莊，無中傷別人，安份守己，事事忠實。</a:t>
            </a:r>
            <a:endParaRPr lang="en-US" altLang="zh-TW" sz="4800" dirty="0" smtClean="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423070870"/>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提摩太前書 </a:t>
            </a:r>
            <a:r>
              <a:rPr lang="en-US" altLang="zh-TW" sz="5400" dirty="0" smtClean="0">
                <a:effectLst/>
                <a:latin typeface="楷体" panose="02010609060101010101" pitchFamily="49" charset="-122"/>
                <a:ea typeface="楷体" panose="02010609060101010101" pitchFamily="49" charset="-122"/>
              </a:rPr>
              <a:t>3:12</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828800"/>
            <a:ext cx="8382000" cy="3471720"/>
          </a:xfrm>
        </p:spPr>
        <p:txBody>
          <a:bodyPr/>
          <a:lstStyle/>
          <a:p>
            <a:pPr marL="0" indent="0" algn="ctr">
              <a:buNone/>
            </a:pPr>
            <a:r>
              <a:rPr lang="en-US" altLang="zh-TW" sz="4800" dirty="0">
                <a:latin typeface="楷体" panose="02010609060101010101" pitchFamily="49" charset="-122"/>
                <a:ea typeface="楷体" panose="02010609060101010101" pitchFamily="49" charset="-122"/>
              </a:rPr>
              <a:t>(</a:t>
            </a:r>
            <a:r>
              <a:rPr lang="zh-TW" altLang="en-US" sz="4800" dirty="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執</a:t>
            </a:r>
            <a:r>
              <a:rPr lang="zh-TW" altLang="en-US" sz="4800" dirty="0">
                <a:latin typeface="楷体" panose="02010609060101010101" pitchFamily="49" charset="-122"/>
                <a:ea typeface="楷体" panose="02010609060101010101" pitchFamily="49" charset="-122"/>
              </a:rPr>
              <a:t>事只可以作一個妻子的丈夫，善於管理兒女和自己的家。</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執</a:t>
            </a:r>
            <a:r>
              <a:rPr lang="zh-TW" altLang="en-US" sz="4800" dirty="0">
                <a:solidFill>
                  <a:srgbClr val="FFFF00"/>
                </a:solidFill>
                <a:latin typeface="楷体" panose="02010609060101010101" pitchFamily="49" charset="-122"/>
                <a:ea typeface="楷体" panose="02010609060101010101" pitchFamily="49" charset="-122"/>
              </a:rPr>
              <a:t>事應該只有一個某</a:t>
            </a:r>
            <a:r>
              <a:rPr lang="zh-TW" altLang="en-US" sz="4800" dirty="0" smtClean="0">
                <a:solidFill>
                  <a:srgbClr val="FFFF00"/>
                </a:solidFill>
                <a:latin typeface="楷体" panose="02010609060101010101" pitchFamily="49" charset="-122"/>
                <a:ea typeface="楷体" panose="02010609060101010101" pitchFamily="49" charset="-122"/>
              </a:rPr>
              <a:t>，敖管</a:t>
            </a:r>
            <a:r>
              <a:rPr lang="zh-TW" altLang="en-US" sz="4800" dirty="0">
                <a:solidFill>
                  <a:srgbClr val="FFFF00"/>
                </a:solidFill>
                <a:latin typeface="楷体" panose="02010609060101010101" pitchFamily="49" charset="-122"/>
                <a:ea typeface="楷体" panose="02010609060101010101" pitchFamily="49" charset="-122"/>
              </a:rPr>
              <a:t>理子兒及家己的家庭。</a:t>
            </a:r>
            <a:endParaRPr lang="en-US" altLang="zh-TW" sz="4800" dirty="0" smtClean="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958583618"/>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提摩太前書 </a:t>
            </a:r>
            <a:r>
              <a:rPr lang="en-US" altLang="zh-TW" sz="5400" dirty="0" smtClean="0">
                <a:effectLst/>
                <a:latin typeface="楷体" panose="02010609060101010101" pitchFamily="49" charset="-122"/>
                <a:ea typeface="楷体" panose="02010609060101010101" pitchFamily="49" charset="-122"/>
              </a:rPr>
              <a:t>3:13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00200"/>
            <a:ext cx="8382000" cy="4136517"/>
          </a:xfrm>
        </p:spPr>
        <p:txBody>
          <a:bodyPr/>
          <a:lstStyle/>
          <a:p>
            <a:pPr marL="0" indent="0" algn="ctr">
              <a:buNone/>
            </a:pPr>
            <a:r>
              <a:rPr lang="en-US" altLang="zh-TW" sz="4800" dirty="0">
                <a:latin typeface="楷体" panose="02010609060101010101" pitchFamily="49" charset="-122"/>
                <a:ea typeface="楷体" panose="02010609060101010101" pitchFamily="49" charset="-122"/>
              </a:rPr>
              <a:t>(</a:t>
            </a:r>
            <a:r>
              <a:rPr lang="zh-TW" altLang="en-US" sz="4800" dirty="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那</a:t>
            </a:r>
            <a:r>
              <a:rPr lang="zh-TW" altLang="en-US" sz="4800" dirty="0">
                <a:latin typeface="楷体" panose="02010609060101010101" pitchFamily="49" charset="-122"/>
                <a:ea typeface="楷体" panose="02010609060101010101" pitchFamily="49" charset="-122"/>
              </a:rPr>
              <a:t>善於作執事的，就為自己得了好的位分，也因著相信基督耶穌得到大大的膽量。</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執</a:t>
            </a:r>
            <a:r>
              <a:rPr lang="zh-TW" altLang="en-US" sz="4800" dirty="0">
                <a:solidFill>
                  <a:srgbClr val="FFFF00"/>
                </a:solidFill>
                <a:latin typeface="楷体" panose="02010609060101010101" pitchFamily="49" charset="-122"/>
                <a:ea typeface="楷体" panose="02010609060101010101" pitchFamily="49" charset="-122"/>
              </a:rPr>
              <a:t>事的工作若做會好，本身會得著好名聲，嘛通真好膽講</a:t>
            </a:r>
            <a:r>
              <a:rPr lang="zh-TW" altLang="en-US" sz="4800" dirty="0" smtClean="0">
                <a:solidFill>
                  <a:srgbClr val="FFFF00"/>
                </a:solidFill>
                <a:latin typeface="楷体" panose="02010609060101010101" pitchFamily="49" charset="-122"/>
                <a:ea typeface="楷体" panose="02010609060101010101" pitchFamily="49" charset="-122"/>
              </a:rPr>
              <a:t>論他們對</a:t>
            </a:r>
            <a:r>
              <a:rPr lang="zh-TW" altLang="en-US" sz="4800" dirty="0">
                <a:solidFill>
                  <a:srgbClr val="FFFF00"/>
                </a:solidFill>
                <a:latin typeface="楷体" panose="02010609060101010101" pitchFamily="49" charset="-122"/>
                <a:ea typeface="楷体" panose="02010609060101010101" pitchFamily="49" charset="-122"/>
              </a:rPr>
              <a:t>基督耶穌的信仰。</a:t>
            </a:r>
            <a:endParaRPr lang="en-US" altLang="zh-TW" sz="4800" dirty="0" smtClean="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7121529"/>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286000"/>
            <a:ext cx="7681913" cy="2438400"/>
          </a:xfrm>
        </p:spPr>
        <p:txBody>
          <a:bodyPr/>
          <a:lstStyle/>
          <a:p>
            <a:pPr algn="ctr">
              <a:lnSpc>
                <a:spcPct val="100000"/>
              </a:lnSpc>
            </a:pPr>
            <a:r>
              <a:rPr lang="zh-TW" altLang="en-US" dirty="0">
                <a:effectLst/>
                <a:latin typeface="楷体" panose="02010609060101010101" pitchFamily="49" charset="-122"/>
                <a:ea typeface="楷体" panose="02010609060101010101" pitchFamily="49" charset="-122"/>
              </a:rPr>
              <a:t>使徒行</a:t>
            </a:r>
            <a:r>
              <a:rPr lang="zh-TW" altLang="en-US" dirty="0" smtClean="0">
                <a:effectLst/>
                <a:latin typeface="楷体" panose="02010609060101010101" pitchFamily="49" charset="-122"/>
                <a:ea typeface="楷体" panose="02010609060101010101" pitchFamily="49" charset="-122"/>
              </a:rPr>
              <a:t>傳 </a:t>
            </a:r>
            <a:r>
              <a:rPr lang="en-US" altLang="zh-TW" dirty="0" smtClean="0">
                <a:effectLst/>
                <a:latin typeface="楷体" panose="02010609060101010101" pitchFamily="49" charset="-122"/>
                <a:ea typeface="楷体" panose="02010609060101010101" pitchFamily="49" charset="-122"/>
              </a:rPr>
              <a:t>6:1-6</a:t>
            </a:r>
            <a:br>
              <a:rPr lang="en-US" altLang="zh-TW" dirty="0" smtClean="0">
                <a:effectLst/>
                <a:latin typeface="楷体" panose="02010609060101010101" pitchFamily="49" charset="-122"/>
                <a:ea typeface="楷体" panose="02010609060101010101" pitchFamily="49" charset="-122"/>
              </a:rPr>
            </a:br>
            <a:r>
              <a:rPr lang="zh-TW" altLang="en-US" dirty="0" smtClean="0">
                <a:effectLst/>
                <a:latin typeface="楷体" panose="02010609060101010101" pitchFamily="49" charset="-122"/>
                <a:ea typeface="楷体" panose="02010609060101010101" pitchFamily="49" charset="-122"/>
              </a:rPr>
              <a:t>提</a:t>
            </a:r>
            <a:r>
              <a:rPr lang="zh-TW" altLang="en-US" dirty="0">
                <a:effectLst/>
                <a:latin typeface="楷体" panose="02010609060101010101" pitchFamily="49" charset="-122"/>
                <a:ea typeface="楷体" panose="02010609060101010101" pitchFamily="49" charset="-122"/>
              </a:rPr>
              <a:t>摩太前</a:t>
            </a:r>
            <a:r>
              <a:rPr lang="zh-TW" altLang="en-US" dirty="0" smtClean="0">
                <a:effectLst/>
                <a:latin typeface="楷体" panose="02010609060101010101" pitchFamily="49" charset="-122"/>
                <a:ea typeface="楷体" panose="02010609060101010101" pitchFamily="49" charset="-122"/>
              </a:rPr>
              <a:t>書 </a:t>
            </a:r>
            <a:r>
              <a:rPr lang="en-US" altLang="zh-TW" dirty="0" smtClean="0">
                <a:effectLst/>
                <a:latin typeface="楷体" panose="02010609060101010101" pitchFamily="49" charset="-122"/>
                <a:ea typeface="楷体" panose="02010609060101010101" pitchFamily="49" charset="-122"/>
              </a:rPr>
              <a:t>3:2-5,8-13</a:t>
            </a:r>
            <a:endParaRPr lang="zh-TW" altLang="en-US" dirty="0">
              <a:effectLst/>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796641638"/>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使徒行傳 </a:t>
            </a:r>
            <a:r>
              <a:rPr lang="en-US" altLang="zh-TW" sz="5400" dirty="0">
                <a:effectLst/>
                <a:latin typeface="楷体" panose="02010609060101010101" pitchFamily="49" charset="-122"/>
                <a:ea typeface="楷体" panose="02010609060101010101" pitchFamily="49" charset="-122"/>
              </a:rPr>
              <a:t>6:1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143000"/>
            <a:ext cx="8382000" cy="5010602"/>
          </a:xfrm>
        </p:spPr>
        <p:txBody>
          <a:bodyPr/>
          <a:lstStyle/>
          <a:p>
            <a:pPr marL="0" indent="0" algn="ctr">
              <a:buNone/>
            </a:pPr>
            <a:r>
              <a:rPr lang="en-US" altLang="zh-TW" sz="4400" dirty="0">
                <a:latin typeface="楷体" panose="02010609060101010101" pitchFamily="49" charset="-122"/>
                <a:ea typeface="楷体" panose="02010609060101010101" pitchFamily="49" charset="-122"/>
              </a:rPr>
              <a:t>(</a:t>
            </a:r>
            <a:r>
              <a:rPr lang="zh-TW" altLang="en-US" sz="4400" dirty="0">
                <a:latin typeface="楷体" panose="02010609060101010101" pitchFamily="49" charset="-122"/>
                <a:ea typeface="楷体" panose="02010609060101010101" pitchFamily="49" charset="-122"/>
              </a:rPr>
              <a:t>華</a:t>
            </a:r>
            <a:r>
              <a:rPr lang="en-US" altLang="zh-TW" sz="4400" dirty="0">
                <a:latin typeface="楷体" panose="02010609060101010101" pitchFamily="49" charset="-122"/>
                <a:ea typeface="楷体" panose="02010609060101010101" pitchFamily="49" charset="-122"/>
              </a:rPr>
              <a:t>)</a:t>
            </a:r>
            <a:r>
              <a:rPr lang="zh-TW" altLang="en-US" sz="4400" dirty="0">
                <a:latin typeface="楷体" panose="02010609060101010101" pitchFamily="49" charset="-122"/>
                <a:ea typeface="楷体" panose="02010609060101010101" pitchFamily="49" charset="-122"/>
              </a:rPr>
              <a:t>門徒不斷增加的時候，講希臘話的猶太人，埋怨本地的希伯來</a:t>
            </a:r>
            <a:r>
              <a:rPr lang="zh-TW" altLang="en-US" sz="4400" dirty="0" smtClean="0">
                <a:latin typeface="楷体" panose="02010609060101010101" pitchFamily="49" charset="-122"/>
                <a:ea typeface="楷体" panose="02010609060101010101" pitchFamily="49" charset="-122"/>
              </a:rPr>
              <a:t>人</a:t>
            </a:r>
            <a:r>
              <a:rPr lang="en-US" altLang="zh-TW" sz="4400" dirty="0" smtClean="0">
                <a:latin typeface="楷体" panose="02010609060101010101" pitchFamily="49" charset="-122"/>
                <a:ea typeface="楷体" panose="02010609060101010101" pitchFamily="49" charset="-122"/>
              </a:rPr>
              <a:t>,</a:t>
            </a:r>
            <a:r>
              <a:rPr lang="zh-TW" altLang="en-US" sz="4400" dirty="0" smtClean="0">
                <a:latin typeface="楷体" panose="02010609060101010101" pitchFamily="49" charset="-122"/>
                <a:ea typeface="楷体" panose="02010609060101010101" pitchFamily="49" charset="-122"/>
              </a:rPr>
              <a:t>因</a:t>
            </a:r>
            <a:r>
              <a:rPr lang="zh-TW" altLang="en-US" sz="4400" dirty="0">
                <a:latin typeface="楷体" panose="02010609060101010101" pitchFamily="49" charset="-122"/>
                <a:ea typeface="楷体" panose="02010609060101010101" pitchFamily="49" charset="-122"/>
              </a:rPr>
              <a:t>為在日常的供給上，忽略了他們的寡婦</a:t>
            </a:r>
            <a:r>
              <a:rPr lang="zh-TW" altLang="en-US" sz="4400" dirty="0" smtClean="0">
                <a:latin typeface="楷体" panose="02010609060101010101" pitchFamily="49" charset="-122"/>
                <a:ea typeface="楷体" panose="02010609060101010101" pitchFamily="49" charset="-122"/>
              </a:rPr>
              <a:t>。</a:t>
            </a:r>
            <a:endParaRPr lang="en-US" altLang="zh-TW" sz="44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400" dirty="0" smtClean="0">
                <a:solidFill>
                  <a:srgbClr val="FFFF00"/>
                </a:solidFill>
                <a:latin typeface="楷体" panose="02010609060101010101" pitchFamily="49" charset="-122"/>
                <a:ea typeface="楷体" panose="02010609060101010101" pitchFamily="49" charset="-122"/>
              </a:rPr>
              <a:t>(</a:t>
            </a:r>
            <a:r>
              <a:rPr lang="zh-TW" altLang="en-US" sz="4400" dirty="0" smtClean="0">
                <a:solidFill>
                  <a:srgbClr val="FFFF00"/>
                </a:solidFill>
                <a:latin typeface="楷体" panose="02010609060101010101" pitchFamily="49" charset="-122"/>
                <a:ea typeface="楷体" panose="02010609060101010101" pitchFamily="49" charset="-122"/>
              </a:rPr>
              <a:t>台</a:t>
            </a:r>
            <a:r>
              <a:rPr lang="en-US" altLang="zh-TW" sz="4400" dirty="0" smtClean="0">
                <a:solidFill>
                  <a:srgbClr val="FFFF00"/>
                </a:solidFill>
                <a:latin typeface="楷体" panose="02010609060101010101" pitchFamily="49" charset="-122"/>
                <a:ea typeface="楷体" panose="02010609060101010101" pitchFamily="49" charset="-122"/>
              </a:rPr>
              <a:t>)</a:t>
            </a:r>
            <a:r>
              <a:rPr lang="zh-TW" altLang="en-US" sz="4400" dirty="0" smtClean="0">
                <a:solidFill>
                  <a:srgbClr val="FFFF00"/>
                </a:solidFill>
                <a:latin typeface="楷体" panose="02010609060101010101" pitchFamily="49" charset="-122"/>
                <a:ea typeface="楷体" panose="02010609060101010101" pitchFamily="49" charset="-122"/>
              </a:rPr>
              <a:t>無</a:t>
            </a:r>
            <a:r>
              <a:rPr lang="zh-TW" altLang="en-US" sz="4400" dirty="0">
                <a:solidFill>
                  <a:srgbClr val="FFFF00"/>
                </a:solidFill>
                <a:latin typeface="楷体" panose="02010609060101010101" pitchFamily="49" charset="-122"/>
                <a:ea typeface="楷体" panose="02010609060101010101" pitchFamily="49" charset="-122"/>
              </a:rPr>
              <a:t>久以後，門徒的人數一直加添，講希臘語的猶太人埋怨許個講希伯來語的猶太人，因為佇分配日常生活的需要有忽</a:t>
            </a:r>
            <a:r>
              <a:rPr lang="zh-TW" altLang="en-US" sz="4400" dirty="0" smtClean="0">
                <a:solidFill>
                  <a:srgbClr val="FFFF00"/>
                </a:solidFill>
                <a:latin typeface="楷体" panose="02010609060101010101" pitchFamily="49" charset="-122"/>
                <a:ea typeface="楷体" panose="02010609060101010101" pitchFamily="49" charset="-122"/>
              </a:rPr>
              <a:t>略他</a:t>
            </a:r>
            <a:r>
              <a:rPr lang="zh-TW" altLang="en-US" sz="4400" dirty="0">
                <a:solidFill>
                  <a:srgbClr val="FFFF00"/>
                </a:solidFill>
                <a:latin typeface="楷体" panose="02010609060101010101" pitchFamily="49" charset="-122"/>
                <a:ea typeface="楷体" panose="02010609060101010101" pitchFamily="49" charset="-122"/>
              </a:rPr>
              <a:t>們</a:t>
            </a:r>
            <a:r>
              <a:rPr lang="zh-TW" altLang="en-US" sz="4400" dirty="0" smtClean="0">
                <a:solidFill>
                  <a:srgbClr val="FFFF00"/>
                </a:solidFill>
                <a:latin typeface="楷体" panose="02010609060101010101" pitchFamily="49" charset="-122"/>
                <a:ea typeface="楷体" panose="02010609060101010101" pitchFamily="49" charset="-122"/>
              </a:rPr>
              <a:t>的</a:t>
            </a:r>
            <a:r>
              <a:rPr lang="zh-TW" altLang="en-US" sz="4400" dirty="0">
                <a:solidFill>
                  <a:srgbClr val="FFFF00"/>
                </a:solidFill>
                <a:latin typeface="楷体" panose="02010609060101010101" pitchFamily="49" charset="-122"/>
                <a:ea typeface="楷体" panose="02010609060101010101" pitchFamily="49" charset="-122"/>
              </a:rPr>
              <a:t>寡婦</a:t>
            </a:r>
            <a:r>
              <a:rPr lang="zh-TW" altLang="en-US" sz="4400" dirty="0" smtClean="0">
                <a:solidFill>
                  <a:srgbClr val="FFFF00"/>
                </a:solidFill>
                <a:latin typeface="楷体" panose="02010609060101010101" pitchFamily="49" charset="-122"/>
                <a:ea typeface="楷体" panose="02010609060101010101" pitchFamily="49" charset="-122"/>
              </a:rPr>
              <a:t>。</a:t>
            </a:r>
            <a:endParaRPr lang="en-US" altLang="zh-TW" sz="4400" dirty="0" smtClean="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365594874"/>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使徒行傳 </a:t>
            </a:r>
            <a:r>
              <a:rPr lang="en-US" altLang="zh-TW" sz="5400" dirty="0" smtClean="0">
                <a:effectLst/>
                <a:latin typeface="楷体" panose="02010609060101010101" pitchFamily="49" charset="-122"/>
                <a:ea typeface="楷体" panose="02010609060101010101" pitchFamily="49" charset="-122"/>
              </a:rPr>
              <a:t>6:2</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95400"/>
            <a:ext cx="8382000" cy="4801314"/>
          </a:xfrm>
        </p:spPr>
        <p:txBody>
          <a:bodyPr/>
          <a:lstStyle/>
          <a:p>
            <a:pPr marL="0" indent="0" algn="ctr">
              <a:buNone/>
            </a:pPr>
            <a:r>
              <a:rPr lang="en-US" altLang="zh-TW" sz="4800" dirty="0">
                <a:latin typeface="楷体" panose="02010609060101010101" pitchFamily="49" charset="-122"/>
                <a:ea typeface="楷体" panose="02010609060101010101" pitchFamily="49" charset="-122"/>
              </a:rPr>
              <a:t>(</a:t>
            </a:r>
            <a:r>
              <a:rPr lang="zh-TW" altLang="en-US" sz="4800" dirty="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於</a:t>
            </a:r>
            <a:r>
              <a:rPr lang="zh-TW" altLang="en-US" sz="4800" dirty="0">
                <a:latin typeface="楷体" panose="02010609060101010101" pitchFamily="49" charset="-122"/>
                <a:ea typeface="楷体" panose="02010609060101010101" pitchFamily="49" charset="-122"/>
              </a:rPr>
              <a:t>是十二使徒召集了眾門徒，說：“要我們放下　神的道，去管理伙食，是不合適的。</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十</a:t>
            </a:r>
            <a:r>
              <a:rPr lang="zh-TW" altLang="en-US" sz="4800" dirty="0">
                <a:solidFill>
                  <a:srgbClr val="FFFF00"/>
                </a:solidFill>
                <a:latin typeface="楷体" panose="02010609060101010101" pitchFamily="49" charset="-122"/>
                <a:ea typeface="楷体" panose="02010609060101010101" pitchFamily="49" charset="-122"/>
              </a:rPr>
              <a:t>二使徒就召集全體門徒，</a:t>
            </a:r>
            <a:r>
              <a:rPr lang="zh-TW" altLang="en-US" sz="4800" dirty="0" smtClean="0">
                <a:solidFill>
                  <a:srgbClr val="FFFF00"/>
                </a:solidFill>
                <a:latin typeface="楷体" panose="02010609060101010101" pitchFamily="49" charset="-122"/>
                <a:ea typeface="楷体" panose="02010609060101010101" pitchFamily="49" charset="-122"/>
              </a:rPr>
              <a:t>對他們講</a:t>
            </a:r>
            <a:r>
              <a:rPr lang="zh-TW" altLang="en-US" sz="4800" dirty="0">
                <a:solidFill>
                  <a:srgbClr val="FFFF00"/>
                </a:solidFill>
                <a:latin typeface="楷体" panose="02010609060101010101" pitchFamily="49" charset="-122"/>
                <a:ea typeface="楷体" panose="02010609060101010101" pitchFamily="49" charset="-122"/>
              </a:rPr>
              <a:t>：「阮將宣講上帝信息的工作放</a:t>
            </a:r>
            <a:r>
              <a:rPr lang="zh-TW" altLang="en-US" sz="4800" dirty="0" smtClean="0">
                <a:solidFill>
                  <a:srgbClr val="FFFF00"/>
                </a:solidFill>
                <a:latin typeface="楷体" panose="02010609060101010101" pitchFamily="49" charset="-122"/>
                <a:ea typeface="楷体" panose="02010609060101010101" pitchFamily="49" charset="-122"/>
              </a:rPr>
              <a:t>下的，</a:t>
            </a:r>
            <a:r>
              <a:rPr lang="zh-TW" altLang="en-US" sz="4800" dirty="0">
                <a:solidFill>
                  <a:srgbClr val="FFFF00"/>
                </a:solidFill>
                <a:latin typeface="楷体" panose="02010609060101010101" pitchFamily="49" charset="-122"/>
                <a:ea typeface="楷体" panose="02010609060101010101" pitchFamily="49" charset="-122"/>
              </a:rPr>
              <a:t>去管分配日常生活的需要無合。</a:t>
            </a:r>
            <a:endParaRPr lang="en-US" altLang="zh-TW" sz="4800" dirty="0" smtClean="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851317373"/>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使徒行傳 </a:t>
            </a:r>
            <a:r>
              <a:rPr lang="en-US" altLang="zh-TW" sz="5400" dirty="0" smtClean="0">
                <a:effectLst/>
                <a:latin typeface="楷体" panose="02010609060101010101" pitchFamily="49" charset="-122"/>
                <a:ea typeface="楷体" panose="02010609060101010101" pitchFamily="49" charset="-122"/>
              </a:rPr>
              <a:t>6:3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524000"/>
            <a:ext cx="8382000" cy="4401205"/>
          </a:xfrm>
        </p:spPr>
        <p:txBody>
          <a:bodyPr/>
          <a:lstStyle/>
          <a:p>
            <a:pPr marL="0" indent="0" algn="ctr">
              <a:buNone/>
            </a:pPr>
            <a:r>
              <a:rPr lang="en-US" altLang="zh-TW" sz="4400" dirty="0">
                <a:latin typeface="楷体" panose="02010609060101010101" pitchFamily="49" charset="-122"/>
                <a:ea typeface="楷体" panose="02010609060101010101" pitchFamily="49" charset="-122"/>
              </a:rPr>
              <a:t>(</a:t>
            </a:r>
            <a:r>
              <a:rPr lang="zh-TW" altLang="en-US" sz="4400" dirty="0">
                <a:latin typeface="楷体" panose="02010609060101010101" pitchFamily="49" charset="-122"/>
                <a:ea typeface="楷体" panose="02010609060101010101" pitchFamily="49" charset="-122"/>
              </a:rPr>
              <a:t>華</a:t>
            </a:r>
            <a:r>
              <a:rPr lang="en-US" altLang="zh-TW" sz="4400" dirty="0" smtClean="0">
                <a:latin typeface="楷体" panose="02010609060101010101" pitchFamily="49" charset="-122"/>
                <a:ea typeface="楷体" panose="02010609060101010101" pitchFamily="49" charset="-122"/>
              </a:rPr>
              <a:t>)</a:t>
            </a:r>
            <a:r>
              <a:rPr lang="zh-TW" altLang="en-US" sz="4400" dirty="0" smtClean="0">
                <a:latin typeface="楷体" panose="02010609060101010101" pitchFamily="49" charset="-122"/>
                <a:ea typeface="楷体" panose="02010609060101010101" pitchFamily="49" charset="-122"/>
              </a:rPr>
              <a:t>所</a:t>
            </a:r>
            <a:r>
              <a:rPr lang="zh-TW" altLang="en-US" sz="4400" dirty="0">
                <a:latin typeface="楷体" panose="02010609060101010101" pitchFamily="49" charset="-122"/>
                <a:ea typeface="楷体" panose="02010609060101010101" pitchFamily="49" charset="-122"/>
              </a:rPr>
              <a:t>以弟兄們，應當從你們中間選出七個有好見證、滿有聖靈和智慧的人，我們就派他們負責這事。</a:t>
            </a:r>
            <a:endParaRPr lang="en-US" altLang="zh-TW" sz="44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400" dirty="0" smtClean="0">
                <a:solidFill>
                  <a:srgbClr val="FFFF00"/>
                </a:solidFill>
                <a:latin typeface="楷体" panose="02010609060101010101" pitchFamily="49" charset="-122"/>
                <a:ea typeface="楷体" panose="02010609060101010101" pitchFamily="49" charset="-122"/>
              </a:rPr>
              <a:t>(</a:t>
            </a:r>
            <a:r>
              <a:rPr lang="zh-TW" altLang="en-US" sz="4400" dirty="0" smtClean="0">
                <a:solidFill>
                  <a:srgbClr val="FFFF00"/>
                </a:solidFill>
                <a:latin typeface="楷体" panose="02010609060101010101" pitchFamily="49" charset="-122"/>
                <a:ea typeface="楷体" panose="02010609060101010101" pitchFamily="49" charset="-122"/>
              </a:rPr>
              <a:t>台</a:t>
            </a:r>
            <a:r>
              <a:rPr lang="en-US" altLang="zh-TW" sz="4400" dirty="0" smtClean="0">
                <a:solidFill>
                  <a:srgbClr val="FFFF00"/>
                </a:solidFill>
                <a:latin typeface="楷体" panose="02010609060101010101" pitchFamily="49" charset="-122"/>
                <a:ea typeface="楷体" panose="02010609060101010101" pitchFamily="49" charset="-122"/>
              </a:rPr>
              <a:t>)</a:t>
            </a:r>
            <a:r>
              <a:rPr lang="zh-TW" altLang="en-US" sz="4400" dirty="0" smtClean="0">
                <a:solidFill>
                  <a:srgbClr val="FFFF00"/>
                </a:solidFill>
                <a:latin typeface="楷体" panose="02010609060101010101" pitchFamily="49" charset="-122"/>
                <a:ea typeface="楷体" panose="02010609060101010101" pitchFamily="49" charset="-122"/>
              </a:rPr>
              <a:t>所</a:t>
            </a:r>
            <a:r>
              <a:rPr lang="zh-TW" altLang="en-US" sz="4400" dirty="0">
                <a:solidFill>
                  <a:srgbClr val="FFFF00"/>
                </a:solidFill>
                <a:latin typeface="楷体" panose="02010609060101010101" pitchFamily="49" charset="-122"/>
                <a:ea typeface="楷体" panose="02010609060101010101" pitchFamily="49" charset="-122"/>
              </a:rPr>
              <a:t>以，兄弟啊，著對恁中間選七個有好名聲，受聖神充滿，閣有智慧的人，阮通任</a:t>
            </a:r>
            <a:r>
              <a:rPr lang="zh-TW" altLang="en-US" sz="4400" dirty="0" smtClean="0">
                <a:solidFill>
                  <a:srgbClr val="FFFF00"/>
                </a:solidFill>
                <a:latin typeface="楷体" panose="02010609060101010101" pitchFamily="49" charset="-122"/>
                <a:ea typeface="楷体" panose="02010609060101010101" pitchFamily="49" charset="-122"/>
              </a:rPr>
              <a:t>命他們辦</a:t>
            </a:r>
            <a:r>
              <a:rPr lang="zh-TW" altLang="en-US" sz="4400" dirty="0">
                <a:solidFill>
                  <a:srgbClr val="FFFF00"/>
                </a:solidFill>
                <a:latin typeface="楷体" panose="02010609060101010101" pitchFamily="49" charset="-122"/>
                <a:ea typeface="楷体" panose="02010609060101010101" pitchFamily="49" charset="-122"/>
              </a:rPr>
              <a:t>理此個代誌。</a:t>
            </a:r>
            <a:endParaRPr lang="en-US" altLang="zh-TW" sz="4400" dirty="0" smtClean="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903577360"/>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使徒行傳 </a:t>
            </a:r>
            <a:r>
              <a:rPr lang="en-US" altLang="zh-TW" sz="5400" dirty="0" smtClean="0">
                <a:effectLst/>
                <a:latin typeface="楷体" panose="02010609060101010101" pitchFamily="49" charset="-122"/>
                <a:ea typeface="楷体" panose="02010609060101010101" pitchFamily="49" charset="-122"/>
              </a:rPr>
              <a:t>6:4</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57400"/>
            <a:ext cx="8382000" cy="2806922"/>
          </a:xfrm>
        </p:spPr>
        <p:txBody>
          <a:bodyPr/>
          <a:lstStyle/>
          <a:p>
            <a:pPr marL="0" indent="0" algn="ctr">
              <a:buNone/>
            </a:pPr>
            <a:r>
              <a:rPr lang="en-US" altLang="zh-TW" sz="4800" dirty="0">
                <a:latin typeface="楷体" panose="02010609060101010101" pitchFamily="49" charset="-122"/>
                <a:ea typeface="楷体" panose="02010609060101010101" pitchFamily="49" charset="-122"/>
              </a:rPr>
              <a:t>(</a:t>
            </a:r>
            <a:r>
              <a:rPr lang="zh-TW" altLang="en-US" sz="4800" dirty="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至</a:t>
            </a:r>
            <a:r>
              <a:rPr lang="zh-TW" altLang="en-US" sz="4800" dirty="0">
                <a:latin typeface="楷体" panose="02010609060101010101" pitchFamily="49" charset="-122"/>
                <a:ea typeface="楷体" panose="02010609060101010101" pitchFamily="49" charset="-122"/>
              </a:rPr>
              <a:t>於我們，我們要專心祈禱、傳道。”</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阮</a:t>
            </a:r>
            <a:r>
              <a:rPr lang="zh-TW" altLang="en-US" sz="4800" dirty="0">
                <a:solidFill>
                  <a:srgbClr val="FFFF00"/>
                </a:solidFill>
                <a:latin typeface="楷体" panose="02010609060101010101" pitchFamily="49" charset="-122"/>
                <a:ea typeface="楷体" panose="02010609060101010101" pitchFamily="49" charset="-122"/>
              </a:rPr>
              <a:t>欲專心佇祈禱及傳道的工作。」</a:t>
            </a:r>
            <a:endParaRPr lang="en-US" altLang="zh-TW" sz="4800" dirty="0" smtClean="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153563894"/>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6240" y="0"/>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使徒行傳 </a:t>
            </a:r>
            <a:r>
              <a:rPr lang="en-US" altLang="zh-TW" sz="5400" dirty="0" smtClean="0">
                <a:effectLst/>
                <a:latin typeface="楷体" panose="02010609060101010101" pitchFamily="49" charset="-122"/>
                <a:ea typeface="楷体" panose="02010609060101010101" pitchFamily="49" charset="-122"/>
              </a:rPr>
              <a:t>6:5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96240" y="775329"/>
            <a:ext cx="8382000" cy="5663089"/>
          </a:xfrm>
        </p:spPr>
        <p:txBody>
          <a:bodyPr/>
          <a:lstStyle/>
          <a:p>
            <a:pPr marL="0" indent="0" algn="ctr">
              <a:buNone/>
            </a:pPr>
            <a:r>
              <a:rPr lang="en-US" altLang="zh-TW" sz="4000" dirty="0">
                <a:latin typeface="楷体" panose="02010609060101010101" pitchFamily="49" charset="-122"/>
                <a:ea typeface="楷体" panose="02010609060101010101" pitchFamily="49" charset="-122"/>
              </a:rPr>
              <a:t>(</a:t>
            </a:r>
            <a:r>
              <a:rPr lang="zh-TW" altLang="en-US" sz="4000" dirty="0">
                <a:latin typeface="楷体" panose="02010609060101010101" pitchFamily="49" charset="-122"/>
                <a:ea typeface="楷体" panose="02010609060101010101" pitchFamily="49" charset="-122"/>
              </a:rPr>
              <a:t>華</a:t>
            </a:r>
            <a:r>
              <a:rPr lang="en-US" altLang="zh-TW" sz="4000" dirty="0" smtClean="0">
                <a:latin typeface="楷体" panose="02010609060101010101" pitchFamily="49" charset="-122"/>
                <a:ea typeface="楷体" panose="02010609060101010101" pitchFamily="49" charset="-122"/>
              </a:rPr>
              <a:t>)</a:t>
            </a:r>
            <a:r>
              <a:rPr lang="zh-TW" altLang="en-US" sz="4000" dirty="0" smtClean="0">
                <a:latin typeface="楷体" panose="02010609060101010101" pitchFamily="49" charset="-122"/>
                <a:ea typeface="楷体" panose="02010609060101010101" pitchFamily="49" charset="-122"/>
              </a:rPr>
              <a:t>這</a:t>
            </a:r>
            <a:r>
              <a:rPr lang="zh-TW" altLang="en-US" sz="4000" dirty="0">
                <a:latin typeface="楷体" panose="02010609060101010101" pitchFamily="49" charset="-122"/>
                <a:ea typeface="楷体" panose="02010609060101010101" pitchFamily="49" charset="-122"/>
              </a:rPr>
              <a:t>個意見全會眾都很滿意，於是選出司提反，他是一位滿有信心和聖靈的人，還有腓利、伯羅哥羅、尼加挪、提門、巴米拿，以及歸信猶太教的安提阿人尼哥拉，</a:t>
            </a:r>
            <a:endParaRPr lang="en-US" altLang="zh-TW" sz="40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000" dirty="0" smtClean="0">
                <a:solidFill>
                  <a:srgbClr val="FFFF00"/>
                </a:solidFill>
                <a:latin typeface="楷体" panose="02010609060101010101" pitchFamily="49" charset="-122"/>
                <a:ea typeface="楷体" panose="02010609060101010101" pitchFamily="49" charset="-122"/>
              </a:rPr>
              <a:t>(</a:t>
            </a:r>
            <a:r>
              <a:rPr lang="zh-TW" altLang="en-US" sz="4000" dirty="0" smtClean="0">
                <a:solidFill>
                  <a:srgbClr val="FFFF00"/>
                </a:solidFill>
                <a:latin typeface="楷体" panose="02010609060101010101" pitchFamily="49" charset="-122"/>
                <a:ea typeface="楷体" panose="02010609060101010101" pitchFamily="49" charset="-122"/>
              </a:rPr>
              <a:t>台</a:t>
            </a:r>
            <a:r>
              <a:rPr lang="en-US" altLang="zh-TW" sz="4000" dirty="0" smtClean="0">
                <a:solidFill>
                  <a:srgbClr val="FFFF00"/>
                </a:solidFill>
                <a:latin typeface="楷体" panose="02010609060101010101" pitchFamily="49" charset="-122"/>
                <a:ea typeface="楷体" panose="02010609060101010101" pitchFamily="49" charset="-122"/>
              </a:rPr>
              <a:t>)</a:t>
            </a:r>
            <a:r>
              <a:rPr lang="zh-TW" altLang="en-US" sz="4000" dirty="0" smtClean="0">
                <a:solidFill>
                  <a:srgbClr val="FFFF00"/>
                </a:solidFill>
                <a:latin typeface="楷体" panose="02010609060101010101" pitchFamily="49" charset="-122"/>
                <a:ea typeface="楷体" panose="02010609060101010101" pitchFamily="49" charset="-122"/>
              </a:rPr>
              <a:t>使</a:t>
            </a:r>
            <a:r>
              <a:rPr lang="zh-TW" altLang="en-US" sz="4000" dirty="0">
                <a:solidFill>
                  <a:srgbClr val="FFFF00"/>
                </a:solidFill>
                <a:latin typeface="楷体" panose="02010609060101010101" pitchFamily="49" charset="-122"/>
                <a:ea typeface="楷体" panose="02010609060101010101" pitchFamily="49" charset="-122"/>
              </a:rPr>
              <a:t>徒的意見得著全會眾贊成</a:t>
            </a:r>
            <a:r>
              <a:rPr lang="zh-TW" altLang="en-US" sz="4000" dirty="0" smtClean="0">
                <a:solidFill>
                  <a:srgbClr val="FFFF00"/>
                </a:solidFill>
                <a:latin typeface="楷体" panose="02010609060101010101" pitchFamily="49" charset="-122"/>
                <a:ea typeface="楷体" panose="02010609060101010101" pitchFamily="49" charset="-122"/>
              </a:rPr>
              <a:t>，他們就</a:t>
            </a:r>
            <a:r>
              <a:rPr lang="zh-TW" altLang="en-US" sz="4000" dirty="0">
                <a:solidFill>
                  <a:srgbClr val="FFFF00"/>
                </a:solidFill>
                <a:latin typeface="楷体" panose="02010609060101010101" pitchFamily="49" charset="-122"/>
                <a:ea typeface="楷体" panose="02010609060101010101" pitchFamily="49" charset="-122"/>
              </a:rPr>
              <a:t>選司提反，伊是充滿信心及聖神的人；閣選腓力、伯羅哥羅、尼迦挪、提門、巴米拿，及改宗入猶太教的安提阿人尼哥拉。</a:t>
            </a:r>
            <a:endParaRPr lang="en-US" altLang="zh-TW" sz="4000" dirty="0" smtClean="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199667498"/>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使徒行傳 </a:t>
            </a:r>
            <a:r>
              <a:rPr lang="en-US" altLang="zh-TW" sz="5400" dirty="0" smtClean="0">
                <a:effectLst/>
                <a:latin typeface="楷体" panose="02010609060101010101" pitchFamily="49" charset="-122"/>
                <a:ea typeface="楷体" panose="02010609060101010101" pitchFamily="49" charset="-122"/>
              </a:rPr>
              <a:t>6:6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71720"/>
          </a:xfrm>
        </p:spPr>
        <p:txBody>
          <a:bodyPr/>
          <a:lstStyle/>
          <a:p>
            <a:pPr marL="0" indent="0" algn="ctr">
              <a:buNone/>
            </a:pPr>
            <a:r>
              <a:rPr lang="en-US" altLang="zh-TW" sz="4800" dirty="0">
                <a:latin typeface="楷体" panose="02010609060101010101" pitchFamily="49" charset="-122"/>
                <a:ea typeface="楷体" panose="02010609060101010101" pitchFamily="49" charset="-122"/>
              </a:rPr>
              <a:t>(</a:t>
            </a:r>
            <a:r>
              <a:rPr lang="zh-TW" altLang="en-US" sz="4800" dirty="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叫</a:t>
            </a:r>
            <a:r>
              <a:rPr lang="zh-TW" altLang="en-US" sz="4800" dirty="0">
                <a:latin typeface="楷体" panose="02010609060101010101" pitchFamily="49" charset="-122"/>
                <a:ea typeface="楷体" panose="02010609060101010101" pitchFamily="49" charset="-122"/>
              </a:rPr>
              <a:t>他們站在使徒面前。使徒禱告後，就為他們按手。</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他們互</a:t>
            </a:r>
            <a:r>
              <a:rPr lang="zh-TW" altLang="en-US" sz="4800" dirty="0">
                <a:solidFill>
                  <a:srgbClr val="FFFF00"/>
                </a:solidFill>
                <a:latin typeface="楷体" panose="02010609060101010101" pitchFamily="49" charset="-122"/>
                <a:ea typeface="楷体" panose="02010609060101010101" pitchFamily="49" charset="-122"/>
              </a:rPr>
              <a:t>諸個人徛佇使徒面前，使徒就為</a:t>
            </a:r>
            <a:r>
              <a:rPr lang="zh-TW" altLang="en-US" sz="4800" dirty="0" smtClean="0">
                <a:solidFill>
                  <a:srgbClr val="FFFF00"/>
                </a:solidFill>
                <a:latin typeface="楷体" panose="02010609060101010101" pitchFamily="49" charset="-122"/>
                <a:ea typeface="楷体" panose="02010609060101010101" pitchFamily="49" charset="-122"/>
              </a:rPr>
              <a:t>著他們祈</a:t>
            </a:r>
            <a:r>
              <a:rPr lang="zh-TW" altLang="en-US" sz="4800" dirty="0">
                <a:solidFill>
                  <a:srgbClr val="FFFF00"/>
                </a:solidFill>
                <a:latin typeface="楷体" panose="02010609060101010101" pitchFamily="49" charset="-122"/>
                <a:ea typeface="楷体" panose="02010609060101010101" pitchFamily="49" charset="-122"/>
              </a:rPr>
              <a:t>禱，</a:t>
            </a:r>
            <a:r>
              <a:rPr lang="zh-TW" altLang="en-US" sz="4800" dirty="0" smtClean="0">
                <a:solidFill>
                  <a:srgbClr val="FFFF00"/>
                </a:solidFill>
                <a:latin typeface="楷体" panose="02010609060101010101" pitchFamily="49" charset="-122"/>
                <a:ea typeface="楷体" panose="02010609060101010101" pitchFamily="49" charset="-122"/>
              </a:rPr>
              <a:t>給他們按</a:t>
            </a:r>
            <a:r>
              <a:rPr lang="zh-TW" altLang="en-US" sz="4800" dirty="0">
                <a:solidFill>
                  <a:srgbClr val="FFFF00"/>
                </a:solidFill>
                <a:latin typeface="楷体" panose="02010609060101010101" pitchFamily="49" charset="-122"/>
                <a:ea typeface="楷体" panose="02010609060101010101" pitchFamily="49" charset="-122"/>
              </a:rPr>
              <a:t>手。</a:t>
            </a:r>
            <a:endParaRPr lang="en-US" altLang="zh-TW" sz="4800" dirty="0" smtClean="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115379695"/>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提摩太前書 </a:t>
            </a:r>
            <a:r>
              <a:rPr lang="en-US" altLang="zh-TW" sz="5400" dirty="0" smtClean="0">
                <a:effectLst/>
                <a:latin typeface="楷体" panose="02010609060101010101" pitchFamily="49" charset="-122"/>
                <a:ea typeface="楷体" panose="02010609060101010101" pitchFamily="49" charset="-122"/>
              </a:rPr>
              <a:t>3:2</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19200"/>
            <a:ext cx="8382000" cy="4801314"/>
          </a:xfrm>
        </p:spPr>
        <p:txBody>
          <a:bodyPr/>
          <a:lstStyle/>
          <a:p>
            <a:pPr marL="0" indent="0" algn="ctr">
              <a:buNone/>
            </a:pPr>
            <a:r>
              <a:rPr lang="en-US" altLang="zh-TW" sz="4800" dirty="0">
                <a:latin typeface="楷体" panose="02010609060101010101" pitchFamily="49" charset="-122"/>
                <a:ea typeface="楷体" panose="02010609060101010101" pitchFamily="49" charset="-122"/>
              </a:rPr>
              <a:t>(</a:t>
            </a:r>
            <a:r>
              <a:rPr lang="zh-TW" altLang="en-US" sz="4800" dirty="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所</a:t>
            </a:r>
            <a:r>
              <a:rPr lang="zh-TW" altLang="en-US" sz="4800" dirty="0">
                <a:latin typeface="楷体" panose="02010609060101010101" pitchFamily="49" charset="-122"/>
                <a:ea typeface="楷体" panose="02010609060101010101" pitchFamily="49" charset="-122"/>
              </a:rPr>
              <a:t>以作監督的，必須無可指摘，只作一個妻子的丈夫，有節制，自律，莊重，樂意接待客旅，善於教導，</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所</a:t>
            </a:r>
            <a:r>
              <a:rPr lang="zh-TW" altLang="en-US" sz="4800" dirty="0">
                <a:solidFill>
                  <a:srgbClr val="FFFF00"/>
                </a:solidFill>
                <a:latin typeface="楷体" panose="02010609060101010101" pitchFamily="49" charset="-122"/>
                <a:ea typeface="楷体" panose="02010609060101010101" pitchFamily="49" charset="-122"/>
              </a:rPr>
              <a:t>以，監督著無通嫌，只有一個某，安份守己，自制，端正</a:t>
            </a:r>
            <a:r>
              <a:rPr lang="zh-TW" altLang="en-US" sz="4800" dirty="0" smtClean="0">
                <a:solidFill>
                  <a:srgbClr val="FFFF00"/>
                </a:solidFill>
                <a:latin typeface="楷体" panose="02010609060101010101" pitchFamily="49" charset="-122"/>
                <a:ea typeface="楷体" panose="02010609060101010101" pitchFamily="49" charset="-122"/>
              </a:rPr>
              <a:t>，敖款</a:t>
            </a:r>
            <a:r>
              <a:rPr lang="zh-TW" altLang="en-US" sz="4800" dirty="0">
                <a:solidFill>
                  <a:srgbClr val="FFFF00"/>
                </a:solidFill>
                <a:latin typeface="楷体" panose="02010609060101010101" pitchFamily="49" charset="-122"/>
                <a:ea typeface="楷体" panose="02010609060101010101" pitchFamily="49" charset="-122"/>
              </a:rPr>
              <a:t>待出外人</a:t>
            </a:r>
            <a:r>
              <a:rPr lang="zh-TW" altLang="en-US" sz="4800" dirty="0" smtClean="0">
                <a:solidFill>
                  <a:srgbClr val="FFFF00"/>
                </a:solidFill>
                <a:latin typeface="楷体" panose="02010609060101010101" pitchFamily="49" charset="-122"/>
                <a:ea typeface="楷体" panose="02010609060101010101" pitchFamily="49" charset="-122"/>
              </a:rPr>
              <a:t>，</a:t>
            </a:r>
            <a:r>
              <a:rPr lang="zh-TW" altLang="en-US" sz="4800" dirty="0">
                <a:solidFill>
                  <a:srgbClr val="FFFF00"/>
                </a:solidFill>
                <a:latin typeface="楷体" panose="02010609060101010101" pitchFamily="49" charset="-122"/>
                <a:ea typeface="楷体" panose="02010609060101010101" pitchFamily="49" charset="-122"/>
              </a:rPr>
              <a:t>敖</a:t>
            </a:r>
            <a:r>
              <a:rPr lang="zh-TW" altLang="en-US" sz="4800" dirty="0" smtClean="0">
                <a:solidFill>
                  <a:srgbClr val="FFFF00"/>
                </a:solidFill>
                <a:latin typeface="楷体" panose="02010609060101010101" pitchFamily="49" charset="-122"/>
                <a:ea typeface="楷体" panose="02010609060101010101" pitchFamily="49" charset="-122"/>
              </a:rPr>
              <a:t>教</a:t>
            </a:r>
            <a:r>
              <a:rPr lang="zh-TW" altLang="en-US" sz="4800" dirty="0">
                <a:solidFill>
                  <a:srgbClr val="FFFF00"/>
                </a:solidFill>
                <a:latin typeface="楷体" panose="02010609060101010101" pitchFamily="49" charset="-122"/>
                <a:ea typeface="楷体" panose="02010609060101010101" pitchFamily="49" charset="-122"/>
              </a:rPr>
              <a:t>示；</a:t>
            </a:r>
            <a:endParaRPr lang="en-US" altLang="zh-TW" sz="4800" dirty="0" smtClean="0">
              <a:solidFill>
                <a:srgbClr val="FFFF00"/>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82502473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338</TotalTime>
  <Words>2979</Words>
  <Application>Microsoft Office PowerPoint</Application>
  <PresentationFormat>On-screen Show (4:3)</PresentationFormat>
  <Paragraphs>122</Paragraphs>
  <Slides>18</Slides>
  <Notes>18</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18</vt:i4>
      </vt:variant>
    </vt:vector>
  </HeadingPairs>
  <TitlesOfParts>
    <vt:vector size="26" baseType="lpstr">
      <vt:lpstr>楷体</vt:lpstr>
      <vt:lpstr>Arial</vt:lpstr>
      <vt:lpstr>Calibri</vt:lpstr>
      <vt:lpstr>Courier New</vt:lpstr>
      <vt:lpstr>Trebuchet MS</vt:lpstr>
      <vt:lpstr>Wingdings</vt:lpstr>
      <vt:lpstr>1_Purple Template 1 Trebuchet</vt:lpstr>
      <vt:lpstr>White with Courier font for code slides</vt:lpstr>
      <vt:lpstr>【紐約聖教會主日崇拜】 06/14/2015 《上帝的品管》 尤陽生 牧師</vt:lpstr>
      <vt:lpstr>使徒行傳 6:1-6 提摩太前書 3:2-5,8-13</vt:lpstr>
      <vt:lpstr>使徒行傳 6:1</vt:lpstr>
      <vt:lpstr>使徒行傳 6:2</vt:lpstr>
      <vt:lpstr>使徒行傳 6:3</vt:lpstr>
      <vt:lpstr>使徒行傳 6:4</vt:lpstr>
      <vt:lpstr>使徒行傳 6:5</vt:lpstr>
      <vt:lpstr>使徒行傳 6:6</vt:lpstr>
      <vt:lpstr>提摩太前書 3:2</vt:lpstr>
      <vt:lpstr>提摩太前書 3:3</vt:lpstr>
      <vt:lpstr>提摩太前書 3:4</vt:lpstr>
      <vt:lpstr>提摩太前書 3:5</vt:lpstr>
      <vt:lpstr>提摩太前書 3:8</vt:lpstr>
      <vt:lpstr>提摩太前書 3:9</vt:lpstr>
      <vt:lpstr>提摩太前書 3:10</vt:lpstr>
      <vt:lpstr>提摩太前書 3:11</vt:lpstr>
      <vt:lpstr>提摩太前書 3:12</vt:lpstr>
      <vt:lpstr>提摩太前書 3:13</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53</cp:revision>
  <dcterms:created xsi:type="dcterms:W3CDTF">2015-02-07T13:24:58Z</dcterms:created>
  <dcterms:modified xsi:type="dcterms:W3CDTF">2015-06-10T01:21:12Z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