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80" r:id="rId4"/>
    <p:sldId id="283" r:id="rId5"/>
    <p:sldId id="282" r:id="rId6"/>
    <p:sldId id="284" r:id="rId7"/>
    <p:sldId id="285" r:id="rId8"/>
    <p:sldId id="28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6/11/2016 11:37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3000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6/11/2016 11:37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976976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6/11/2016 11:37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845289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6/11/2016 11:37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267585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6/11/2016 11:37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093940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6/11/2016 11:37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2862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681913" cy="25146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撒母耳記</a:t>
            </a:r>
            <a:r>
              <a:rPr lang="zh-TW" altLang="en-US" dirty="0" smtClean="0">
                <a:effectLst/>
                <a:latin typeface="楷体" panose="02010609060101010101" pitchFamily="49" charset="-122"/>
                <a:ea typeface="楷体" panose="02010609060101010101" pitchFamily="49" charset="-122"/>
              </a:rPr>
              <a:t>上 </a:t>
            </a:r>
            <a:r>
              <a:rPr lang="en-US" altLang="zh-TW" dirty="0" smtClean="0">
                <a:effectLst/>
                <a:latin typeface="楷体" panose="02010609060101010101" pitchFamily="49" charset="-122"/>
                <a:ea typeface="楷体" panose="02010609060101010101" pitchFamily="49" charset="-122"/>
              </a:rPr>
              <a:t>16:7</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申</a:t>
            </a:r>
            <a:r>
              <a:rPr lang="zh-TW" altLang="en-US" dirty="0">
                <a:effectLst/>
                <a:latin typeface="楷体" panose="02010609060101010101" pitchFamily="49" charset="-122"/>
                <a:ea typeface="楷体" panose="02010609060101010101" pitchFamily="49" charset="-122"/>
              </a:rPr>
              <a:t>命</a:t>
            </a:r>
            <a:r>
              <a:rPr lang="zh-TW" altLang="en-US" dirty="0" smtClean="0">
                <a:effectLst/>
                <a:latin typeface="楷体" panose="02010609060101010101" pitchFamily="49" charset="-122"/>
                <a:ea typeface="楷体" panose="02010609060101010101" pitchFamily="49" charset="-122"/>
              </a:rPr>
              <a:t>記 </a:t>
            </a:r>
            <a:r>
              <a:rPr lang="en-US" altLang="zh-TW" dirty="0" smtClean="0">
                <a:effectLst/>
                <a:latin typeface="楷体" panose="02010609060101010101" pitchFamily="49" charset="-122"/>
                <a:ea typeface="楷体" panose="02010609060101010101" pitchFamily="49" charset="-122"/>
              </a:rPr>
              <a:t>10:12</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提摩太後</a:t>
            </a:r>
            <a:r>
              <a:rPr lang="zh-TW" altLang="en-US" dirty="0" smtClean="0">
                <a:effectLst/>
                <a:latin typeface="楷体" panose="02010609060101010101" pitchFamily="49" charset="-122"/>
                <a:ea typeface="楷体" panose="02010609060101010101" pitchFamily="49" charset="-122"/>
              </a:rPr>
              <a:t>書 </a:t>
            </a:r>
            <a:r>
              <a:rPr lang="en-US" altLang="zh-TW" dirty="0" smtClean="0">
                <a:effectLst/>
                <a:latin typeface="楷体" panose="02010609060101010101" pitchFamily="49" charset="-122"/>
                <a:ea typeface="楷体" panose="02010609060101010101" pitchFamily="49" charset="-122"/>
              </a:rPr>
              <a:t>2:15,21-22</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707098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撒母耳記上 </a:t>
            </a:r>
            <a:r>
              <a:rPr lang="en-US" altLang="zh-TW" sz="5400" dirty="0">
                <a:effectLst/>
                <a:latin typeface="楷体" panose="02010609060101010101" pitchFamily="49" charset="-122"/>
                <a:ea typeface="楷体" panose="02010609060101010101" pitchFamily="49" charset="-122"/>
              </a:rPr>
              <a:t>16:7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66800"/>
            <a:ext cx="8534400" cy="5620000"/>
          </a:xfrm>
        </p:spPr>
        <p:txBody>
          <a:bodyPr/>
          <a:lstStyle/>
          <a:p>
            <a:pPr marL="0" indent="0" algn="ctr">
              <a:buNone/>
            </a:pPr>
            <a:r>
              <a:rPr lang="en-US" altLang="zh-TW" sz="4400" dirty="0">
                <a:solidFill>
                  <a:srgbClr val="FFFF00"/>
                </a:solidFill>
                <a:latin typeface="楷体" panose="02010609060101010101" pitchFamily="49" charset="-122"/>
                <a:ea typeface="楷体" panose="02010609060101010101" pitchFamily="49" charset="-122"/>
              </a:rPr>
              <a:t>(</a:t>
            </a:r>
            <a:r>
              <a:rPr lang="zh-TW" altLang="en-US" sz="4400" dirty="0">
                <a:solidFill>
                  <a:srgbClr val="FFFF00"/>
                </a:solidFill>
                <a:latin typeface="楷体" panose="02010609060101010101" pitchFamily="49" charset="-122"/>
                <a:ea typeface="楷体" panose="02010609060101010101" pitchFamily="49" charset="-122"/>
              </a:rPr>
              <a:t>華</a:t>
            </a:r>
            <a:r>
              <a:rPr lang="en-US" altLang="zh-TW" sz="4400" dirty="0">
                <a:solidFill>
                  <a:srgbClr val="FFFF00"/>
                </a:solidFill>
                <a:latin typeface="楷体" panose="02010609060101010101" pitchFamily="49" charset="-122"/>
                <a:ea typeface="楷体" panose="02010609060101010101" pitchFamily="49" charset="-122"/>
              </a:rPr>
              <a:t>)</a:t>
            </a:r>
            <a:r>
              <a:rPr lang="zh-TW" altLang="en-US" sz="4400" dirty="0">
                <a:solidFill>
                  <a:srgbClr val="FFFF00"/>
                </a:solidFill>
                <a:latin typeface="楷体" panose="02010609060101010101" pitchFamily="49" charset="-122"/>
                <a:ea typeface="楷体" panose="02010609060101010101" pitchFamily="49" charset="-122"/>
              </a:rPr>
              <a:t>但耶和華對撒母耳說</a:t>
            </a:r>
            <a:r>
              <a:rPr lang="zh-TW" altLang="en-US" sz="4400" dirty="0" smtClean="0">
                <a:solidFill>
                  <a:srgbClr val="FFFF00"/>
                </a:solidFill>
                <a:latin typeface="楷体" panose="02010609060101010101" pitchFamily="49" charset="-122"/>
                <a:ea typeface="楷体" panose="02010609060101010101" pitchFamily="49" charset="-122"/>
              </a:rPr>
              <a:t>：不</a:t>
            </a:r>
            <a:r>
              <a:rPr lang="zh-TW" altLang="en-US" sz="4400" dirty="0">
                <a:solidFill>
                  <a:srgbClr val="FFFF00"/>
                </a:solidFill>
                <a:latin typeface="楷体" panose="02010609060101010101" pitchFamily="49" charset="-122"/>
                <a:ea typeface="楷体" panose="02010609060101010101" pitchFamily="49" charset="-122"/>
              </a:rPr>
              <a:t>要看他的外貌和他高大的身材，因為我不揀選他。耶和華看人不像人看人，人是看外表，耶和華是看內心</a:t>
            </a:r>
            <a:r>
              <a:rPr lang="zh-TW" altLang="en-US" sz="4400" dirty="0" smtClean="0">
                <a:solidFill>
                  <a:srgbClr val="FFFF00"/>
                </a:solidFill>
                <a:latin typeface="楷体" panose="02010609060101010101" pitchFamily="49" charset="-122"/>
                <a:ea typeface="楷体" panose="02010609060101010101" pitchFamily="49" charset="-122"/>
              </a:rPr>
              <a:t>。</a:t>
            </a:r>
            <a:endParaRPr lang="en-US" altLang="zh-TW" sz="4400" dirty="0" smtClean="0">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台</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總</a:t>
            </a:r>
            <a:r>
              <a:rPr lang="zh-TW" altLang="en-US" sz="4400" dirty="0">
                <a:latin typeface="楷体" panose="02010609060101010101" pitchFamily="49" charset="-122"/>
                <a:ea typeface="楷体" panose="02010609060101010101" pitchFamily="49" charset="-122"/>
              </a:rPr>
              <a:t>是耶和華給撒母耳講</a:t>
            </a:r>
            <a:r>
              <a:rPr lang="zh-TW" altLang="en-US" sz="4400" dirty="0" smtClean="0">
                <a:latin typeface="楷体" panose="02010609060101010101" pitchFamily="49" charset="-122"/>
                <a:ea typeface="楷体" panose="02010609060101010101" pitchFamily="49" charset="-122"/>
              </a:rPr>
              <a:t>：莫</a:t>
            </a:r>
            <a:r>
              <a:rPr lang="zh-TW" altLang="en-US" sz="4400" dirty="0">
                <a:latin typeface="楷体" panose="02010609060101010101" pitchFamily="49" charset="-122"/>
                <a:ea typeface="楷体" panose="02010609060101010101" pitchFamily="49" charset="-122"/>
              </a:rPr>
              <a:t>得看伊的容貌及伊身軀的大漢，此人是我所拒絕。因為耶和</a:t>
            </a:r>
            <a:r>
              <a:rPr lang="zh-TW" altLang="en-US" sz="4400" dirty="0" smtClean="0">
                <a:latin typeface="楷体" panose="02010609060101010101" pitchFamily="49" charset="-122"/>
                <a:ea typeface="楷体" panose="02010609060101010101" pitchFamily="49" charset="-122"/>
              </a:rPr>
              <a:t>華看</a:t>
            </a:r>
            <a:r>
              <a:rPr lang="zh-TW" altLang="en-US" sz="4400" dirty="0">
                <a:latin typeface="楷体" panose="02010609060101010101" pitchFamily="49" charset="-122"/>
                <a:ea typeface="楷体" panose="02010609060101010101" pitchFamily="49" charset="-122"/>
              </a:rPr>
              <a:t>無親像人啲看：人看外貌；耶和華是看心內</a:t>
            </a:r>
            <a:r>
              <a:rPr lang="zh-TW" altLang="en-US" sz="4400" dirty="0" smtClean="0">
                <a:latin typeface="楷体" panose="02010609060101010101" pitchFamily="49" charset="-122"/>
                <a:ea typeface="楷体" panose="02010609060101010101" pitchFamily="49" charset="-122"/>
              </a:rPr>
              <a:t>。</a:t>
            </a:r>
            <a:endParaRPr lang="en-US" altLang="zh-TW" sz="4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495283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997"/>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申命記 </a:t>
            </a:r>
            <a:r>
              <a:rPr lang="en-US" altLang="zh-TW" sz="5400" dirty="0">
                <a:effectLst/>
                <a:latin typeface="楷体" panose="02010609060101010101" pitchFamily="49" charset="-122"/>
                <a:ea typeface="楷体" panose="02010609060101010101" pitchFamily="49" charset="-122"/>
              </a:rPr>
              <a:t>10:12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609600"/>
            <a:ext cx="8382000" cy="6229398"/>
          </a:xfrm>
        </p:spPr>
        <p:txBody>
          <a:bodyPr/>
          <a:lstStyle/>
          <a:p>
            <a:pPr marL="0" indent="0" algn="ctr">
              <a:buNone/>
            </a:pPr>
            <a:r>
              <a:rPr lang="en-US" altLang="zh-TW" sz="4400" dirty="0">
                <a:solidFill>
                  <a:srgbClr val="FFFF00"/>
                </a:solidFill>
                <a:latin typeface="楷体" panose="02010609060101010101" pitchFamily="49" charset="-122"/>
                <a:ea typeface="楷体" panose="02010609060101010101" pitchFamily="49" charset="-122"/>
              </a:rPr>
              <a:t>(</a:t>
            </a:r>
            <a:r>
              <a:rPr lang="zh-TW" altLang="en-US" sz="4400" dirty="0">
                <a:solidFill>
                  <a:srgbClr val="FFFF00"/>
                </a:solidFill>
                <a:latin typeface="楷体" panose="02010609060101010101" pitchFamily="49" charset="-122"/>
                <a:ea typeface="楷体" panose="02010609060101010101" pitchFamily="49" charset="-122"/>
              </a:rPr>
              <a:t>華</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以</a:t>
            </a:r>
            <a:r>
              <a:rPr lang="zh-TW" altLang="en-US" sz="4400" dirty="0">
                <a:solidFill>
                  <a:srgbClr val="FFFF00"/>
                </a:solidFill>
                <a:latin typeface="楷体" panose="02010609060101010101" pitchFamily="49" charset="-122"/>
                <a:ea typeface="楷体" panose="02010609060101010101" pitchFamily="49" charset="-122"/>
              </a:rPr>
              <a:t>色列啊，現在耶和華你的　神向你要的是甚麼呢？只要你敬畏耶和華你的　神，行在他的一切道路上，愛他，一心一意事奉耶和華你的　神</a:t>
            </a:r>
            <a:endParaRPr lang="en-US" altLang="zh-TW" sz="4400" dirty="0" smtClean="0">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台</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以</a:t>
            </a:r>
            <a:r>
              <a:rPr lang="zh-TW" altLang="en-US" sz="4400" dirty="0">
                <a:latin typeface="楷体" panose="02010609060101010101" pitchFamily="49" charset="-122"/>
                <a:ea typeface="楷体" panose="02010609060101010101" pitchFamily="49" charset="-122"/>
              </a:rPr>
              <a:t>色列啊，今耶和</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你</a:t>
            </a:r>
            <a:r>
              <a:rPr lang="zh-TW" altLang="en-US" sz="4400" dirty="0">
                <a:latin typeface="楷体" panose="02010609060101010101" pitchFamily="49" charset="-122"/>
                <a:ea typeface="楷体" panose="02010609060101010101" pitchFamily="49" charset="-122"/>
              </a:rPr>
              <a:t>的上帝愛你甚麼啊？豈呣是獨獨愛你敬畏耶和</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你</a:t>
            </a:r>
            <a:r>
              <a:rPr lang="zh-TW" altLang="en-US" sz="4400" dirty="0">
                <a:latin typeface="楷体" panose="02010609060101010101" pitchFamily="49" charset="-122"/>
                <a:ea typeface="楷体" panose="02010609060101010101" pitchFamily="49" charset="-122"/>
              </a:rPr>
              <a:t>的上帝，行伊一切的道路，疼伊，盡心盡性服事耶和</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你</a:t>
            </a:r>
            <a:r>
              <a:rPr lang="zh-TW" altLang="en-US" sz="4400" dirty="0">
                <a:latin typeface="楷体" panose="02010609060101010101" pitchFamily="49" charset="-122"/>
                <a:ea typeface="楷体" panose="02010609060101010101" pitchFamily="49" charset="-122"/>
              </a:rPr>
              <a:t>的上帝</a:t>
            </a:r>
            <a:endParaRPr lang="en-US" altLang="zh-TW" sz="4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072005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提摩太後書 </a:t>
            </a:r>
            <a:r>
              <a:rPr lang="en-US" altLang="zh-TW" sz="5400" dirty="0">
                <a:effectLst/>
                <a:latin typeface="楷体" panose="02010609060101010101" pitchFamily="49" charset="-122"/>
                <a:ea typeface="楷体" panose="02010609060101010101" pitchFamily="49" charset="-122"/>
              </a:rPr>
              <a:t>2:15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54683"/>
            <a:ext cx="8534400" cy="4136517"/>
          </a:xfrm>
        </p:spPr>
        <p:txBody>
          <a:bodyPr/>
          <a:lstStyle/>
          <a:p>
            <a:pPr marL="0" indent="0" algn="ctr">
              <a:buNone/>
            </a:pP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應當竭力在　神面前作一個蒙稱許、無愧的工人，正確地講解真理的道</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著</a:t>
            </a:r>
            <a:r>
              <a:rPr lang="zh-TW" altLang="en-US" sz="4800" dirty="0">
                <a:latin typeface="楷体" panose="02010609060101010101" pitchFamily="49" charset="-122"/>
                <a:ea typeface="楷体" panose="02010609060101010101" pitchFamily="49" charset="-122"/>
              </a:rPr>
              <a:t>盡力做，通互上帝看做可取無見笑的工人，正確解說真理的道。</a:t>
            </a:r>
            <a:endParaRPr lang="en-US" altLang="zh-TW" sz="48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731827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提摩太後書 </a:t>
            </a:r>
            <a:r>
              <a:rPr lang="en-US" altLang="zh-TW" sz="5400" dirty="0" smtClean="0">
                <a:effectLst/>
                <a:latin typeface="楷体" panose="02010609060101010101" pitchFamily="49" charset="-122"/>
                <a:ea typeface="楷体" panose="02010609060101010101" pitchFamily="49" charset="-122"/>
              </a:rPr>
              <a:t>2:21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534400" cy="4801314"/>
          </a:xfrm>
        </p:spPr>
        <p:txBody>
          <a:bodyPr/>
          <a:lstStyle/>
          <a:p>
            <a:pPr marL="0" indent="0" algn="ctr">
              <a:buNone/>
            </a:pP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人</a:t>
            </a:r>
            <a:r>
              <a:rPr lang="zh-TW" altLang="en-US" sz="4800" dirty="0">
                <a:solidFill>
                  <a:srgbClr val="FFFF00"/>
                </a:solidFill>
                <a:latin typeface="楷体" panose="02010609060101010101" pitchFamily="49" charset="-122"/>
                <a:ea typeface="楷体" panose="02010609060101010101" pitchFamily="49" charset="-122"/>
              </a:rPr>
              <a:t>若自潔，離開卑賤的事，就必作貴重的器皿，成為聖潔，合主使用，預備行各樣的善事。</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人</a:t>
            </a:r>
            <a:r>
              <a:rPr lang="zh-TW" altLang="en-US" sz="4800" dirty="0">
                <a:latin typeface="楷体" panose="02010609060101010101" pitchFamily="49" charset="-122"/>
                <a:ea typeface="楷体" panose="02010609060101010101" pitchFamily="49" charset="-122"/>
              </a:rPr>
              <a:t>若潔淨家己，離開諸個粗俗的事，就會成做貴氣的器具，聖化互主人用，通準備好勢做逐項好事。</a:t>
            </a:r>
            <a:endParaRPr lang="en-US" altLang="zh-TW" sz="48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63768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提摩太後書 </a:t>
            </a:r>
            <a:r>
              <a:rPr lang="en-US" altLang="zh-TW" sz="5400" dirty="0" smtClean="0">
                <a:effectLst/>
                <a:latin typeface="楷体" panose="02010609060101010101" pitchFamily="49" charset="-122"/>
                <a:ea typeface="楷体" panose="02010609060101010101" pitchFamily="49" charset="-122"/>
              </a:rPr>
              <a:t>2:22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534400" cy="4801314"/>
          </a:xfrm>
        </p:spPr>
        <p:txBody>
          <a:bodyPr/>
          <a:lstStyle/>
          <a:p>
            <a:pPr marL="0" indent="0" algn="ctr">
              <a:buNone/>
            </a:pPr>
            <a:r>
              <a:rPr lang="en-US" altLang="zh-TW" sz="4800" dirty="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華</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你</a:t>
            </a:r>
            <a:r>
              <a:rPr lang="zh-TW" altLang="en-US" sz="4800" dirty="0">
                <a:solidFill>
                  <a:srgbClr val="FFFF00"/>
                </a:solidFill>
                <a:latin typeface="楷体" panose="02010609060101010101" pitchFamily="49" charset="-122"/>
                <a:ea typeface="楷体" panose="02010609060101010101" pitchFamily="49" charset="-122"/>
              </a:rPr>
              <a:t>應當逃避年輕人的私慾，要和那些以清潔的心求告主的</a:t>
            </a:r>
            <a:r>
              <a:rPr lang="zh-TW" altLang="en-US" sz="4800" dirty="0" smtClean="0">
                <a:solidFill>
                  <a:srgbClr val="FFFF00"/>
                </a:solidFill>
                <a:latin typeface="楷体" panose="02010609060101010101" pitchFamily="49" charset="-122"/>
                <a:ea typeface="楷体" panose="02010609060101010101" pitchFamily="49" charset="-122"/>
              </a:rPr>
              <a:t>人</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一</a:t>
            </a:r>
            <a:r>
              <a:rPr lang="zh-TW" altLang="en-US" sz="4800" dirty="0">
                <a:solidFill>
                  <a:srgbClr val="FFFF00"/>
                </a:solidFill>
                <a:latin typeface="楷体" panose="02010609060101010101" pitchFamily="49" charset="-122"/>
                <a:ea typeface="楷体" panose="02010609060101010101" pitchFamily="49" charset="-122"/>
              </a:rPr>
              <a:t>同追求公義、信心、愛心、和平。</a:t>
            </a:r>
            <a:endParaRPr lang="en-US" altLang="zh-TW" sz="4800" dirty="0" smtClean="0">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台</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著</a:t>
            </a:r>
            <a:r>
              <a:rPr lang="zh-TW" altLang="en-US" sz="4800" dirty="0">
                <a:latin typeface="楷体" panose="02010609060101010101" pitchFamily="49" charset="-122"/>
                <a:ea typeface="楷体" panose="02010609060101010101" pitchFamily="49" charset="-122"/>
              </a:rPr>
              <a:t>閃避少年人的情慾；著及許個用清氣的心求叫主的人做夥追求公義、信仰、仁愛，及和</a:t>
            </a:r>
            <a:r>
              <a:rPr lang="zh-TW" altLang="en-US" sz="4800" dirty="0" smtClean="0">
                <a:latin typeface="楷体" panose="02010609060101010101" pitchFamily="49" charset="-122"/>
                <a:ea typeface="楷体" panose="02010609060101010101" pitchFamily="49" charset="-122"/>
              </a:rPr>
              <a:t>平</a:t>
            </a:r>
            <a:endParaRPr lang="en-US" altLang="zh-TW" sz="48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98077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454</TotalTime>
  <Words>890</Words>
  <Application>Microsoft Office PowerPoint</Application>
  <PresentationFormat>On-screen Show (4:3)</PresentationFormat>
  <Paragraphs>40</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楷体</vt:lpstr>
      <vt:lpstr>Arial</vt:lpstr>
      <vt:lpstr>Calibri</vt:lpstr>
      <vt:lpstr>Courier New</vt:lpstr>
      <vt:lpstr>Trebuchet MS</vt:lpstr>
      <vt:lpstr>Wingdings</vt:lpstr>
      <vt:lpstr>1_Purple Template 1 Trebuchet</vt:lpstr>
      <vt:lpstr>White with Courier font for code slides</vt:lpstr>
      <vt:lpstr>撒母耳記上 16:7； 申命記 10:12； 提摩太後書 2:15,21-22</vt:lpstr>
      <vt:lpstr>撒母耳記上 16:7</vt:lpstr>
      <vt:lpstr>申命記 10:12</vt:lpstr>
      <vt:lpstr>提摩太後書 2:15</vt:lpstr>
      <vt:lpstr>提摩太後書 2:21</vt:lpstr>
      <vt:lpstr>提摩太後書 2:22</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94</cp:revision>
  <dcterms:created xsi:type="dcterms:W3CDTF">2015-02-07T13:24:58Z</dcterms:created>
  <dcterms:modified xsi:type="dcterms:W3CDTF">2016-06-12T03:38:15Z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