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0" r:id="rId2"/>
    <p:sldId id="256" r:id="rId3"/>
    <p:sldId id="268" r:id="rId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2017/11/3</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11/3/2017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06317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11/3/2017 10:03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80187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2017/11/3</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Tt2.7;1P5.3"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4704"/>
            <a:ext cx="8763000" cy="5181600"/>
          </a:xfrm>
        </p:spPr>
        <p:txBody>
          <a:bodyPr>
            <a:normAutofit fontScale="90000"/>
          </a:bodyPr>
          <a:lstStyle/>
          <a:p>
            <a:pPr algn="ctr">
              <a:lnSpc>
                <a:spcPct val="100000"/>
              </a:lnSpc>
            </a:pPr>
            <a:r>
              <a:rPr lang="zh-TW" altLang="en-US" sz="4900" u="sng" dirty="0">
                <a:effectLst/>
                <a:latin typeface="楷体" pitchFamily="49" charset="-122"/>
                <a:ea typeface="楷体" pitchFamily="49" charset="-122"/>
              </a:rPr>
              <a:t>講道信</a:t>
            </a:r>
            <a:r>
              <a:rPr lang="zh-TW" altLang="en-US" sz="4900" u="sng" dirty="0" smtClean="0">
                <a:effectLst/>
                <a:latin typeface="楷体" pitchFamily="49" charset="-122"/>
                <a:ea typeface="楷体" pitchFamily="49" charset="-122"/>
              </a:rPr>
              <a:t>息</a:t>
            </a:r>
            <a:r>
              <a:rPr lang="en-US" altLang="zh-TW" sz="4900" u="sng" dirty="0" smtClean="0">
                <a:effectLst/>
                <a:latin typeface="楷体" pitchFamily="49" charset="-122"/>
                <a:ea typeface="楷体" pitchFamily="49" charset="-122"/>
              </a:rPr>
              <a:t/>
            </a:r>
            <a:br>
              <a:rPr lang="en-US" altLang="zh-TW" sz="4900" u="sng" dirty="0" smtClean="0">
                <a:effectLst/>
                <a:latin typeface="楷体" pitchFamily="49" charset="-122"/>
                <a:ea typeface="楷体" pitchFamily="49" charset="-122"/>
              </a:rPr>
            </a:br>
            <a:r>
              <a:rPr lang="en-US" altLang="zh-TW" sz="4900" u="sng" dirty="0" smtClean="0">
                <a:latin typeface="楷体" pitchFamily="49" charset="-122"/>
                <a:ea typeface="楷体" pitchFamily="49" charset="-122"/>
              </a:rPr>
              <a:t>Message</a:t>
            </a:r>
            <a:r>
              <a:rPr lang="zh-TW" altLang="en-US" dirty="0">
                <a:effectLst/>
                <a:latin typeface="楷体" pitchFamily="49" charset="-122"/>
                <a:ea typeface="楷体" pitchFamily="49" charset="-122"/>
              </a:rPr>
              <a:t/>
            </a:r>
            <a:br>
              <a:rPr lang="zh-TW" altLang="en-US" dirty="0">
                <a:effectLst/>
                <a:latin typeface="楷体" pitchFamily="49" charset="-122"/>
                <a:ea typeface="楷体" pitchFamily="49" charset="-122"/>
              </a:rPr>
            </a:br>
            <a:r>
              <a:rPr lang="zh-TW" altLang="en-US" sz="4000" dirty="0" smtClean="0">
                <a:effectLst/>
                <a:latin typeface="楷体" pitchFamily="49" charset="-122"/>
                <a:ea typeface="楷体" pitchFamily="49" charset="-122"/>
              </a:rPr>
              <a:t>   </a:t>
            </a:r>
            <a:r>
              <a:rPr lang="en-US" altLang="zh-TW" sz="4000" dirty="0" smtClean="0">
                <a:effectLst/>
                <a:latin typeface="楷体" pitchFamily="49" charset="-122"/>
                <a:ea typeface="楷体" pitchFamily="49" charset="-122"/>
              </a:rPr>
              <a:t/>
            </a:r>
            <a:br>
              <a:rPr lang="en-US" altLang="zh-TW" sz="4000" dirty="0" smtClean="0">
                <a:effectLst/>
                <a:latin typeface="楷体" pitchFamily="49" charset="-122"/>
                <a:ea typeface="楷体" pitchFamily="49" charset="-122"/>
              </a:rPr>
            </a:br>
            <a:r>
              <a:rPr lang="en-US" altLang="zh-TW" dirty="0" smtClean="0">
                <a:effectLst/>
                <a:latin typeface="標楷體" pitchFamily="65" charset="-120"/>
                <a:ea typeface="標楷體" pitchFamily="65" charset="-120"/>
              </a:rPr>
              <a:t> </a:t>
            </a:r>
            <a:r>
              <a:rPr lang="en-US" altLang="zh-TW" sz="5300" dirty="0" smtClean="0">
                <a:effectLst/>
                <a:latin typeface="標楷體" pitchFamily="65" charset="-120"/>
                <a:ea typeface="標楷體" pitchFamily="65" charset="-120"/>
              </a:rPr>
              <a:t>《</a:t>
            </a:r>
            <a:r>
              <a:rPr lang="zh-TW" altLang="en-US" sz="5300" dirty="0" smtClean="0">
                <a:effectLst/>
                <a:latin typeface="標楷體" pitchFamily="65" charset="-120"/>
                <a:ea typeface="標楷體" pitchFamily="65" charset="-120"/>
              </a:rPr>
              <a:t>年輕的辨別力</a:t>
            </a:r>
            <a:r>
              <a:rPr lang="en-US" altLang="zh-TW" sz="5300" dirty="0" smtClean="0">
                <a:effectLst/>
                <a:latin typeface="標楷體" pitchFamily="65" charset="-120"/>
                <a:ea typeface="標楷體" pitchFamily="65" charset="-120"/>
              </a:rPr>
              <a:t>》</a:t>
            </a:r>
            <a:br>
              <a:rPr lang="en-US" altLang="zh-TW" sz="5300" dirty="0" smtClean="0">
                <a:effectLst/>
                <a:latin typeface="標楷體" pitchFamily="65" charset="-120"/>
                <a:ea typeface="標楷體" pitchFamily="65" charset="-120"/>
              </a:rPr>
            </a:br>
            <a:r>
              <a:rPr lang="en-US" altLang="zh-TW" sz="5300" dirty="0" smtClean="0">
                <a:latin typeface="標楷體" pitchFamily="65" charset="-120"/>
                <a:ea typeface="標楷體" pitchFamily="65" charset="-120"/>
              </a:rPr>
              <a:t>Youthful Discretion</a:t>
            </a:r>
            <a:r>
              <a:rPr lang="en-US" altLang="zh-TW" sz="5300" dirty="0" smtClean="0">
                <a:effectLst/>
                <a:latin typeface="標楷體" pitchFamily="65" charset="-120"/>
                <a:ea typeface="標楷體" pitchFamily="65" charset="-120"/>
              </a:rPr>
              <a:t/>
            </a:r>
            <a:br>
              <a:rPr lang="en-US" altLang="zh-TW" sz="5300" dirty="0" smtClean="0">
                <a:effectLst/>
                <a:latin typeface="標楷體" pitchFamily="65" charset="-120"/>
                <a:ea typeface="標楷體" pitchFamily="65" charset="-120"/>
              </a:rPr>
            </a:br>
            <a:r>
              <a:rPr lang="en-US" altLang="zh-TW" sz="5300" dirty="0" smtClean="0">
                <a:effectLst/>
                <a:latin typeface="標楷體" pitchFamily="65" charset="-120"/>
                <a:ea typeface="標楷體" pitchFamily="65" charset="-120"/>
              </a:rPr>
              <a:t/>
            </a:r>
            <a:br>
              <a:rPr lang="en-US" altLang="zh-TW" sz="5300" dirty="0" smtClean="0">
                <a:effectLst/>
                <a:latin typeface="標楷體" pitchFamily="65" charset="-120"/>
                <a:ea typeface="標楷體" pitchFamily="65" charset="-120"/>
              </a:rPr>
            </a:br>
            <a:r>
              <a:rPr lang="en-US" altLang="zh-TW" sz="4000" dirty="0" smtClean="0">
                <a:effectLst/>
                <a:latin typeface="楷体" panose="02010609060101010101" pitchFamily="49" charset="-122"/>
                <a:ea typeface="楷体" panose="02010609060101010101" pitchFamily="49" charset="-122"/>
              </a:rPr>
              <a:t>   </a:t>
            </a:r>
            <a:r>
              <a:rPr lang="en-US" altLang="zh-TW" sz="4000" dirty="0" smtClean="0">
                <a:latin typeface="楷体" pitchFamily="49" charset="-122"/>
                <a:ea typeface="楷体" pitchFamily="49" charset="-122"/>
              </a:rPr>
              <a:t>   </a:t>
            </a:r>
            <a:r>
              <a:rPr lang="en-US" altLang="zh-TW" sz="4800" dirty="0" smtClean="0">
                <a:effectLst/>
                <a:latin typeface="楷体" pitchFamily="49" charset="-122"/>
                <a:ea typeface="楷体" pitchFamily="49" charset="-122"/>
              </a:rPr>
              <a:t/>
            </a:r>
            <a:br>
              <a:rPr lang="en-US" altLang="zh-TW" sz="4800" dirty="0" smtClean="0">
                <a:effectLst/>
                <a:latin typeface="楷体" pitchFamily="49" charset="-122"/>
                <a:ea typeface="楷体" pitchFamily="49" charset="-122"/>
              </a:rPr>
            </a:br>
            <a:r>
              <a:rPr lang="zh-TW" altLang="en-US" sz="4800" dirty="0" smtClean="0">
                <a:effectLst/>
                <a:latin typeface="標楷體" pitchFamily="65" charset="-120"/>
                <a:ea typeface="標楷體" pitchFamily="65" charset="-120"/>
              </a:rPr>
              <a:t> </a:t>
            </a:r>
            <a:r>
              <a:rPr lang="en-US" altLang="zh-TW" sz="4800" dirty="0" smtClean="0">
                <a:effectLst/>
                <a:latin typeface="標楷體" pitchFamily="65" charset="-120"/>
                <a:ea typeface="標楷體" pitchFamily="65" charset="-120"/>
              </a:rPr>
              <a:t>Rev. Joshua </a:t>
            </a:r>
            <a:r>
              <a:rPr lang="en-US" altLang="zh-TW" sz="4800" dirty="0" err="1" smtClean="0">
                <a:effectLst/>
                <a:latin typeface="標楷體" pitchFamily="65" charset="-120"/>
                <a:ea typeface="標楷體" pitchFamily="65" charset="-120"/>
              </a:rPr>
              <a:t>Birchfield</a:t>
            </a:r>
            <a:r>
              <a:rPr lang="en-US" altLang="zh-TW" sz="4800" dirty="0" smtClean="0">
                <a:effectLst/>
                <a:latin typeface="標楷體" pitchFamily="65" charset="-120"/>
                <a:ea typeface="標楷體" pitchFamily="65" charset="-120"/>
              </a:rPr>
              <a:t/>
            </a:r>
            <a:br>
              <a:rPr lang="en-US" altLang="zh-TW" sz="4800" dirty="0" smtClean="0">
                <a:effectLst/>
                <a:latin typeface="標楷體" pitchFamily="65" charset="-120"/>
                <a:ea typeface="標楷體" pitchFamily="65" charset="-120"/>
              </a:rPr>
            </a:br>
            <a:r>
              <a:rPr lang="zh-TW" altLang="en-US" sz="4800" dirty="0" smtClean="0">
                <a:latin typeface="標楷體" pitchFamily="65" charset="-120"/>
                <a:ea typeface="標楷體" pitchFamily="65" charset="-120"/>
              </a:rPr>
              <a:t>白牧師</a:t>
            </a:r>
            <a:endParaRPr lang="zh-TW" altLang="en-US" dirty="0">
              <a:effectLst/>
              <a:latin typeface="標楷體" pitchFamily="65" charset="-120"/>
              <a:ea typeface="標楷體" pitchFamily="65" charset="-120"/>
            </a:endParaRPr>
          </a:p>
        </p:txBody>
      </p:sp>
    </p:spTree>
    <p:extLst>
      <p:ext uri="{BB962C8B-B14F-4D97-AF65-F5344CB8AC3E}">
        <p14:creationId xmlns="" xmlns:p14="http://schemas.microsoft.com/office/powerpoint/2010/main" val="5160917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3635896" y="5657428"/>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2555776" y="5369321"/>
            <a:ext cx="1157527" cy="939999"/>
          </a:xfrm>
          <a:prstGeom prst="rect">
            <a:avLst/>
          </a:prstGeom>
          <a:noFill/>
          <a:ln w="9525">
            <a:noFill/>
            <a:miter lim="800000"/>
            <a:headEnd/>
            <a:tailEnd/>
          </a:ln>
          <a:effectLst/>
        </p:spPr>
      </p:pic>
      <p:sp>
        <p:nvSpPr>
          <p:cNvPr id="9" name="Title 1"/>
          <p:cNvSpPr>
            <a:spLocks noGrp="1"/>
          </p:cNvSpPr>
          <p:nvPr>
            <p:ph type="ctrTitle"/>
          </p:nvPr>
        </p:nvSpPr>
        <p:spPr>
          <a:xfrm>
            <a:off x="611560" y="1412776"/>
            <a:ext cx="7681913" cy="1833736"/>
          </a:xfrm>
        </p:spPr>
        <p:txBody>
          <a:bodyPr>
            <a:noAutofit/>
          </a:bodyPr>
          <a:lstStyle/>
          <a:p>
            <a:r>
              <a:rPr altLang="zh-TW" sz="5400" dirty="0" smtClean="0">
                <a:effectLst/>
                <a:latin typeface="楷体" panose="02010609060101010101" pitchFamily="49" charset="-122"/>
                <a:ea typeface="楷体" panose="02010609060101010101" pitchFamily="49" charset="-122"/>
              </a:rPr>
              <a:t/>
            </a:r>
            <a:br>
              <a:rPr altLang="zh-TW" sz="5400" dirty="0" smtClean="0">
                <a:effectLst/>
                <a:latin typeface="楷体" panose="02010609060101010101" pitchFamily="49" charset="-122"/>
                <a:ea typeface="楷体" panose="02010609060101010101" pitchFamily="49" charset="-122"/>
              </a:rPr>
            </a:br>
            <a:r>
              <a:rPr lang="zh-TW" altLang="en-US" sz="5400" dirty="0" smtClean="0">
                <a:effectLst/>
                <a:latin typeface="楷体" panose="02010609060101010101" pitchFamily="49" charset="-122"/>
                <a:ea typeface="楷体" panose="02010609060101010101" pitchFamily="49" charset="-122"/>
              </a:rPr>
              <a:t> </a:t>
            </a:r>
            <a:r>
              <a:rPr altLang="zh-TW" sz="5400" dirty="0" smtClean="0">
                <a:effectLst/>
                <a:latin typeface="楷体" panose="02010609060101010101" pitchFamily="49" charset="-122"/>
                <a:ea typeface="楷体" panose="02010609060101010101" pitchFamily="49" charset="-122"/>
              </a:rPr>
              <a:t/>
            </a:r>
            <a:br>
              <a:rPr altLang="zh-TW" sz="5400" dirty="0" smtClean="0">
                <a:effectLst/>
                <a:latin typeface="楷体" panose="02010609060101010101" pitchFamily="49" charset="-122"/>
                <a:ea typeface="楷体" panose="02010609060101010101" pitchFamily="49" charset="-122"/>
              </a:rPr>
            </a:br>
            <a:r>
              <a:rPr lang="zh-TW" altLang="en-US" sz="5400" dirty="0" smtClean="0">
                <a:effectLst/>
                <a:latin typeface="楷体" panose="02010609060101010101" pitchFamily="49" charset="-122"/>
                <a:ea typeface="楷体" panose="02010609060101010101" pitchFamily="49" charset="-122"/>
              </a:rPr>
              <a:t>提摩太前書</a:t>
            </a:r>
            <a:r>
              <a:rPr lang="en-US" altLang="zh-TW" sz="5400" dirty="0" smtClean="0">
                <a:effectLst/>
                <a:latin typeface="楷体" panose="02010609060101010101" pitchFamily="49" charset="-122"/>
                <a:ea typeface="楷体" panose="02010609060101010101" pitchFamily="49" charset="-122"/>
              </a:rPr>
              <a:t/>
            </a:r>
            <a:br>
              <a:rPr lang="en-US" altLang="zh-TW" sz="5400" dirty="0" smtClean="0">
                <a:effectLst/>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1 Timothy</a:t>
            </a:r>
            <a:br>
              <a:rPr lang="en-US" altLang="zh-TW" sz="5400" dirty="0" smtClean="0">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4</a:t>
            </a:r>
            <a:r>
              <a:rPr lang="en-US" altLang="zh-TW" sz="5400" spc="-150" dirty="0" smtClean="0">
                <a:ln w="3175">
                  <a:noFill/>
                </a:ln>
                <a:latin typeface="楷体" panose="02010609060101010101" pitchFamily="49" charset="-122"/>
                <a:ea typeface="楷体" panose="02010609060101010101" pitchFamily="49" charset="-122"/>
                <a:cs typeface="Arial" charset="0"/>
              </a:rPr>
              <a:t>:12</a:t>
            </a:r>
            <a:endParaRPr lang="zh-TW" altLang="en-US" sz="5400" spc="-150" dirty="0">
              <a:ln w="3175">
                <a:noFill/>
              </a:ln>
              <a:latin typeface="楷体" panose="02010609060101010101" pitchFamily="49" charset="-122"/>
              <a:ea typeface="楷体" panose="02010609060101010101" pitchFamily="49" charset="-122"/>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0648"/>
            <a:ext cx="8382000" cy="830997"/>
          </a:xfrm>
        </p:spPr>
        <p:txBody>
          <a:bodyPr>
            <a:noAutofit/>
          </a:bodyPr>
          <a:lstStyle/>
          <a:p>
            <a:r>
              <a:rPr lang="zh-TW" altLang="en-US" sz="5400" spc="-150" dirty="0" smtClean="0">
                <a:ln w="3175">
                  <a:noFill/>
                </a:ln>
                <a:solidFill>
                  <a:srgbClr val="00B0F0"/>
                </a:solidFill>
                <a:latin typeface="楷体" panose="02010609060101010101" pitchFamily="49" charset="-122"/>
                <a:ea typeface="楷体" panose="02010609060101010101" pitchFamily="49" charset="-122"/>
                <a:cs typeface="Arial" charset="0"/>
              </a:rPr>
              <a:t>提摩太前書 </a:t>
            </a:r>
            <a:r>
              <a:rPr lang="en-US" altLang="zh-TW" sz="5400" spc="-150" dirty="0" smtClean="0">
                <a:ln w="3175">
                  <a:noFill/>
                </a:ln>
                <a:solidFill>
                  <a:srgbClr val="00B0F0"/>
                </a:solidFill>
                <a:latin typeface="楷体" panose="02010609060101010101" pitchFamily="49" charset="-122"/>
                <a:ea typeface="楷体" panose="02010609060101010101" pitchFamily="49" charset="-122"/>
                <a:cs typeface="Arial" charset="0"/>
              </a:rPr>
              <a:t>4:12</a:t>
            </a:r>
            <a:endParaRPr lang="zh-TW" altLang="en-US" sz="5400" spc="-150" dirty="0">
              <a:ln w="3175">
                <a:noFill/>
              </a:ln>
              <a:solidFill>
                <a:srgbClr val="00B0F0"/>
              </a:solidFill>
              <a:latin typeface="楷体" panose="02010609060101010101" pitchFamily="49" charset="-122"/>
              <a:ea typeface="楷体" panose="02010609060101010101" pitchFamily="49" charset="-122"/>
              <a:cs typeface="Arial" charset="0"/>
            </a:endParaRPr>
          </a:p>
        </p:txBody>
      </p:sp>
      <p:sp>
        <p:nvSpPr>
          <p:cNvPr id="3" name="Subtitle 2"/>
          <p:cNvSpPr>
            <a:spLocks noGrp="1"/>
          </p:cNvSpPr>
          <p:nvPr>
            <p:ph type="body" sz="quarter" idx="10"/>
          </p:nvPr>
        </p:nvSpPr>
        <p:spPr>
          <a:xfrm>
            <a:off x="539552" y="1268760"/>
            <a:ext cx="7924800" cy="4176464"/>
          </a:xfrm>
        </p:spPr>
        <p:txBody>
          <a:bodyPr>
            <a:normAutofit fontScale="92500" lnSpcReduction="20000"/>
          </a:bodyPr>
          <a:lstStyle/>
          <a:p>
            <a:pPr>
              <a:buNone/>
            </a:pPr>
            <a:r>
              <a:rPr lang="en-US" altLang="zh-TW" dirty="0" smtClean="0">
                <a:solidFill>
                  <a:schemeClr val="accent1">
                    <a:lumMod val="60000"/>
                    <a:lumOff val="40000"/>
                  </a:schemeClr>
                </a:solidFill>
                <a:latin typeface="標楷體" pitchFamily="65" charset="-120"/>
                <a:ea typeface="標楷體" pitchFamily="65" charset="-120"/>
              </a:rPr>
              <a:t>(</a:t>
            </a:r>
            <a:r>
              <a:rPr lang="zh-TW" altLang="en-US" dirty="0" smtClean="0">
                <a:solidFill>
                  <a:schemeClr val="accent1">
                    <a:lumMod val="60000"/>
                    <a:lumOff val="40000"/>
                  </a:schemeClr>
                </a:solidFill>
                <a:latin typeface="標楷體" pitchFamily="65" charset="-120"/>
                <a:ea typeface="標楷體" pitchFamily="65" charset="-120"/>
              </a:rPr>
              <a:t>華</a:t>
            </a:r>
            <a:r>
              <a:rPr lang="en-US" altLang="zh-TW" dirty="0" smtClean="0">
                <a:solidFill>
                  <a:schemeClr val="accent1">
                    <a:lumMod val="60000"/>
                    <a:lumOff val="40000"/>
                  </a:schemeClr>
                </a:solidFill>
                <a:latin typeface="標楷體" pitchFamily="65" charset="-120"/>
                <a:ea typeface="標楷體" pitchFamily="65" charset="-120"/>
              </a:rPr>
              <a:t>)</a:t>
            </a:r>
            <a:r>
              <a:rPr lang="zh-TW" altLang="zh-TW" dirty="0" smtClean="0">
                <a:latin typeface="標楷體" pitchFamily="65" charset="-120"/>
                <a:ea typeface="標楷體" pitchFamily="65" charset="-120"/>
              </a:rPr>
              <a:t> 「不要叫人小看你年輕，總要在言語、行為、愛心、信心和純潔上，都作信徒的榜樣</a:t>
            </a:r>
            <a:r>
              <a:rPr lang="zh-TW" altLang="zh-TW"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None/>
            </a:pPr>
            <a:endParaRPr lang="en-US" altLang="zh-TW" dirty="0" smtClean="0">
              <a:solidFill>
                <a:schemeClr val="accent1">
                  <a:lumMod val="60000"/>
                  <a:lumOff val="40000"/>
                </a:schemeClr>
              </a:solidFill>
              <a:latin typeface="標楷體" pitchFamily="65" charset="-120"/>
              <a:ea typeface="標楷體" pitchFamily="65" charset="-120"/>
            </a:endParaRPr>
          </a:p>
          <a:p>
            <a:pPr>
              <a:buNone/>
            </a:pPr>
            <a:r>
              <a:rPr lang="en-US" altLang="zh-TW" dirty="0" smtClean="0">
                <a:solidFill>
                  <a:schemeClr val="accent1">
                    <a:lumMod val="60000"/>
                    <a:lumOff val="40000"/>
                  </a:schemeClr>
                </a:solidFill>
                <a:latin typeface="標楷體" pitchFamily="65" charset="-120"/>
                <a:ea typeface="標楷體" pitchFamily="65" charset="-120"/>
              </a:rPr>
              <a:t>(</a:t>
            </a:r>
            <a:r>
              <a:rPr lang="zh-TW" altLang="en-US" dirty="0" smtClean="0">
                <a:solidFill>
                  <a:schemeClr val="accent1">
                    <a:lumMod val="60000"/>
                    <a:lumOff val="40000"/>
                  </a:schemeClr>
                </a:solidFill>
                <a:latin typeface="標楷體" pitchFamily="65" charset="-120"/>
                <a:ea typeface="標楷體" pitchFamily="65" charset="-120"/>
              </a:rPr>
              <a:t>台</a:t>
            </a:r>
            <a:r>
              <a:rPr lang="en-US" altLang="zh-TW" dirty="0" smtClean="0">
                <a:solidFill>
                  <a:schemeClr val="accent1">
                    <a:lumMod val="60000"/>
                    <a:lumOff val="40000"/>
                  </a:schemeClr>
                </a:solidFill>
                <a:latin typeface="標楷體" pitchFamily="65" charset="-120"/>
                <a:ea typeface="標楷體" pitchFamily="65" charset="-120"/>
              </a:rPr>
              <a:t>)</a:t>
            </a:r>
            <a:r>
              <a:rPr lang="zh-TW" altLang="zh-TW" dirty="0" smtClean="0">
                <a:latin typeface="標楷體" pitchFamily="65" charset="-120"/>
                <a:ea typeface="標楷體" pitchFamily="65" charset="-120"/>
              </a:rPr>
              <a:t> </a:t>
            </a:r>
            <a:r>
              <a:rPr lang="zh-TW" altLang="zh-TW" dirty="0" smtClean="0">
                <a:solidFill>
                  <a:srgbClr val="00B0F0"/>
                </a:solidFill>
                <a:latin typeface="標楷體" pitchFamily="65" charset="-120"/>
                <a:ea typeface="標楷體" pitchFamily="65" charset="-120"/>
              </a:rPr>
              <a:t>「呣通因為你的少年互人看輕；著佇講話、行做、疼心、信心、及</a:t>
            </a:r>
            <a:r>
              <a:rPr lang="en-US" altLang="zh-TW" dirty="0" smtClean="0">
                <a:solidFill>
                  <a:srgbClr val="00B0F0"/>
                </a:solidFill>
                <a:latin typeface="標楷體" pitchFamily="65" charset="-120"/>
                <a:ea typeface="標楷體" pitchFamily="65" charset="-120"/>
              </a:rPr>
              <a:t>(</a:t>
            </a:r>
            <a:r>
              <a:rPr lang="en-US" altLang="zh-TW" dirty="0" err="1" smtClean="0">
                <a:solidFill>
                  <a:srgbClr val="00B0F0"/>
                </a:solidFill>
                <a:latin typeface="標楷體" pitchFamily="65" charset="-120"/>
                <a:ea typeface="標楷體" pitchFamily="65" charset="-120"/>
              </a:rPr>
              <a:t>kah</a:t>
            </a:r>
            <a:r>
              <a:rPr lang="en-US" altLang="zh-TW" dirty="0" smtClean="0">
                <a:solidFill>
                  <a:srgbClr val="00B0F0"/>
                </a:solidFill>
                <a:latin typeface="標楷體" pitchFamily="65" charset="-120"/>
                <a:ea typeface="標楷體" pitchFamily="65" charset="-120"/>
              </a:rPr>
              <a:t>)</a:t>
            </a:r>
            <a:r>
              <a:rPr lang="zh-TW" altLang="zh-TW" dirty="0" smtClean="0">
                <a:solidFill>
                  <a:srgbClr val="00B0F0"/>
                </a:solidFill>
                <a:latin typeface="標楷體" pitchFamily="65" charset="-120"/>
                <a:ea typeface="標楷體" pitchFamily="65" charset="-120"/>
              </a:rPr>
              <a:t>純潔各</a:t>
            </a:r>
            <a:r>
              <a:rPr lang="en-US" altLang="zh-TW" dirty="0" smtClean="0">
                <a:solidFill>
                  <a:srgbClr val="00B0F0"/>
                </a:solidFill>
                <a:latin typeface="標楷體" pitchFamily="65" charset="-120"/>
                <a:ea typeface="標楷體" pitchFamily="65" charset="-120"/>
              </a:rPr>
              <a:t>(</a:t>
            </a:r>
            <a:r>
              <a:rPr lang="en-US" altLang="zh-TW" dirty="0" err="1" smtClean="0">
                <a:solidFill>
                  <a:srgbClr val="00B0F0"/>
                </a:solidFill>
                <a:latin typeface="標楷體" pitchFamily="65" charset="-120"/>
                <a:ea typeface="標楷體" pitchFamily="65" charset="-120"/>
              </a:rPr>
              <a:t>ta̍k</a:t>
            </a:r>
            <a:r>
              <a:rPr lang="en-US" altLang="zh-TW" dirty="0" smtClean="0">
                <a:solidFill>
                  <a:srgbClr val="00B0F0"/>
                </a:solidFill>
                <a:latin typeface="標楷體" pitchFamily="65" charset="-120"/>
                <a:ea typeface="標楷體" pitchFamily="65" charset="-120"/>
              </a:rPr>
              <a:t>)</a:t>
            </a:r>
            <a:r>
              <a:rPr lang="zh-TW" altLang="zh-TW" dirty="0" smtClean="0">
                <a:solidFill>
                  <a:srgbClr val="00B0F0"/>
                </a:solidFill>
                <a:latin typeface="標楷體" pitchFamily="65" charset="-120"/>
                <a:ea typeface="標楷體" pitchFamily="65" charset="-120"/>
              </a:rPr>
              <a:t>方面，做信徒的模範</a:t>
            </a:r>
            <a:r>
              <a:rPr lang="zh-TW" altLang="zh-TW" dirty="0" smtClean="0">
                <a:solidFill>
                  <a:srgbClr val="00B0F0"/>
                </a:solidFill>
                <a:latin typeface="標楷體" pitchFamily="65" charset="-120"/>
                <a:ea typeface="標楷體" pitchFamily="65" charset="-120"/>
              </a:rPr>
              <a:t>。」</a:t>
            </a:r>
            <a:endParaRPr lang="en-US" altLang="zh-TW" smtClean="0">
              <a:solidFill>
                <a:srgbClr val="00B0F0"/>
              </a:solidFill>
              <a:latin typeface="標楷體" pitchFamily="65" charset="-120"/>
              <a:ea typeface="標楷體" pitchFamily="65" charset="-120"/>
            </a:endParaRPr>
          </a:p>
          <a:p>
            <a:pPr>
              <a:buNone/>
            </a:pPr>
            <a:endParaRPr lang="en-US" altLang="zh-TW" dirty="0" smtClean="0">
              <a:solidFill>
                <a:srgbClr val="00B0F0"/>
              </a:solidFill>
              <a:latin typeface="標楷體" pitchFamily="65" charset="-120"/>
              <a:ea typeface="標楷體" pitchFamily="65" charset="-120"/>
            </a:endParaRPr>
          </a:p>
          <a:p>
            <a:pPr>
              <a:buNone/>
            </a:pPr>
            <a:r>
              <a:rPr lang="en-US" altLang="zh-TW" dirty="0" smtClean="0">
                <a:solidFill>
                  <a:schemeClr val="accent1">
                    <a:lumMod val="60000"/>
                    <a:lumOff val="40000"/>
                  </a:schemeClr>
                </a:solidFill>
                <a:latin typeface="標楷體" pitchFamily="65" charset="-120"/>
                <a:ea typeface="標楷體" pitchFamily="65" charset="-120"/>
              </a:rPr>
              <a:t>(Eng)</a:t>
            </a:r>
            <a:r>
              <a:rPr lang="en-US" altLang="zh-TW" dirty="0" smtClean="0"/>
              <a:t> </a:t>
            </a:r>
            <a:r>
              <a:rPr lang="en-US" altLang="zh-TW" dirty="0" smtClean="0">
                <a:solidFill>
                  <a:srgbClr val="FF0000"/>
                </a:solidFill>
              </a:rPr>
              <a:t>‘</a:t>
            </a:r>
            <a:r>
              <a:rPr lang="zh-TW" altLang="zh-TW" dirty="0" smtClean="0">
                <a:solidFill>
                  <a:srgbClr val="FF0000"/>
                </a:solidFill>
              </a:rPr>
              <a:t>Let no one despise you for your youth, but set the believers </a:t>
            </a:r>
            <a:r>
              <a:rPr lang="zh-TW" altLang="zh-TW" i="1" u="sng" baseline="30000" dirty="0" smtClean="0">
                <a:solidFill>
                  <a:srgbClr val="FF0000"/>
                </a:solidFill>
                <a:hlinkClick r:id="rId3" tooltip="Titus 2:7; 1 Pet. 5:3"/>
              </a:rPr>
              <a:t>t</a:t>
            </a:r>
            <a:r>
              <a:rPr lang="zh-TW" altLang="zh-TW" dirty="0" smtClean="0">
                <a:solidFill>
                  <a:srgbClr val="FF0000"/>
                </a:solidFill>
              </a:rPr>
              <a:t>an example in speech, in conduct, in love, in faith, in purity.</a:t>
            </a:r>
            <a:r>
              <a:rPr lang="en-US" altLang="zh-TW" dirty="0" smtClean="0">
                <a:solidFill>
                  <a:srgbClr val="FF0000"/>
                </a:solidFill>
              </a:rPr>
              <a:t>’</a:t>
            </a:r>
            <a:endParaRPr lang="en-US" altLang="zh-TW" dirty="0" smtClean="0">
              <a:solidFill>
                <a:srgbClr val="FF0000"/>
              </a:solidFill>
              <a:latin typeface="標楷體" pitchFamily="65" charset="-120"/>
              <a:ea typeface="標楷體" pitchFamily="65" charset="-120"/>
            </a:endParaRPr>
          </a:p>
          <a:p>
            <a:pPr>
              <a:buNone/>
            </a:pPr>
            <a:endParaRPr lang="en-US" altLang="zh-TW" dirty="0">
              <a:solidFill>
                <a:srgbClr val="00B0F0"/>
              </a:solidFill>
              <a:latin typeface="標楷體" pitchFamily="65" charset="-120"/>
              <a:ea typeface="標楷體" pitchFamily="65" charset="-120"/>
            </a:endParaRPr>
          </a:p>
        </p:txBody>
      </p:sp>
      <p:pic>
        <p:nvPicPr>
          <p:cNvPr id="4" name="Picture 2"/>
          <p:cNvPicPr>
            <a:picLocks noChangeAspect="1" noChangeArrowheads="1"/>
          </p:cNvPicPr>
          <p:nvPr/>
        </p:nvPicPr>
        <p:blipFill>
          <a:blip r:embed="rId4" cstate="print"/>
          <a:srcRect/>
          <a:stretch>
            <a:fillRect/>
          </a:stretch>
        </p:blipFill>
        <p:spPr bwMode="auto">
          <a:xfrm>
            <a:off x="3635896" y="5657428"/>
            <a:ext cx="5287963" cy="723900"/>
          </a:xfrm>
          <a:prstGeom prst="rect">
            <a:avLst/>
          </a:prstGeom>
          <a:noFill/>
          <a:ln w="9525">
            <a:noFill/>
            <a:miter lim="800000"/>
            <a:headEnd/>
            <a:tailEnd/>
          </a:ln>
          <a:effectLst/>
        </p:spPr>
      </p:pic>
      <p:pic>
        <p:nvPicPr>
          <p:cNvPr id="5" name="Picture 2"/>
          <p:cNvPicPr>
            <a:picLocks noChangeAspect="1" noChangeArrowheads="1"/>
          </p:cNvPicPr>
          <p:nvPr/>
        </p:nvPicPr>
        <p:blipFill>
          <a:blip r:embed="rId5" cstate="print"/>
          <a:srcRect/>
          <a:stretch>
            <a:fillRect/>
          </a:stretch>
        </p:blipFill>
        <p:spPr bwMode="auto">
          <a:xfrm>
            <a:off x="2550377" y="5441329"/>
            <a:ext cx="1157527" cy="939999"/>
          </a:xfrm>
          <a:prstGeom prst="rect">
            <a:avLst/>
          </a:prstGeom>
          <a:noFill/>
          <a:ln w="9525">
            <a:noFill/>
            <a:miter lim="800000"/>
            <a:headEnd/>
            <a:tailEnd/>
          </a:ln>
          <a:effectLst/>
        </p:spPr>
      </p:pic>
    </p:spTree>
    <p:extLst>
      <p:ext uri="{BB962C8B-B14F-4D97-AF65-F5344CB8AC3E}">
        <p14:creationId xmlns:p14="http://schemas.microsoft.com/office/powerpoint/2010/main" xmlns="" val="24661040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343</Words>
  <Application>Microsoft Office PowerPoint</Application>
  <PresentationFormat>On-screen Show (4:3)</PresentationFormat>
  <Paragraphs>16</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講道信息 Message      《年輕的辨別力》 Youthful Discretion          Rev. Joshua Birchfield 白牧師</vt:lpstr>
      <vt:lpstr>   提摩太前書 1 Timothy 4:12</vt:lpstr>
      <vt:lpstr>提摩太前書 4:12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9</cp:revision>
  <dcterms:created xsi:type="dcterms:W3CDTF">2017-09-12T02:12:47Z</dcterms:created>
  <dcterms:modified xsi:type="dcterms:W3CDTF">2017-11-04T02:03:49Z</dcterms:modified>
</cp:coreProperties>
</file>