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299" r:id="rId5"/>
    <p:sldId id="300" r:id="rId6"/>
    <p:sldId id="301" r:id="rId7"/>
    <p:sldId id="302" r:id="rId8"/>
    <p:sldId id="303" r:id="rId9"/>
    <p:sldId id="320" r:id="rId10"/>
    <p:sldId id="319" r:id="rId11"/>
    <p:sldId id="321" r:id="rId12"/>
    <p:sldId id="322" r:id="rId13"/>
    <p:sldId id="315" r:id="rId14"/>
    <p:sldId id="323" r:id="rId15"/>
    <p:sldId id="324" r:id="rId16"/>
    <p:sldId id="325" r:id="rId17"/>
    <p:sldId id="326" r:id="rId18"/>
    <p:sldId id="327" r:id="rId19"/>
    <p:sldId id="32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12" y="10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12/10/2017 12:17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072313" cy="11424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533400" y="2819400"/>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40</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239000" cy="49436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凡有血氣的盡都如草；</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他的美容都像野地的花。</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7772400" cy="4518161"/>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草必枯乾，花必凋殘，</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因為耶和華的氣吹在其上；</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百姓誠然是草</a:t>
            </a:r>
            <a:r>
              <a:rPr lang="zh-TW" altLang="zh-TW" sz="4800" b="1" dirty="0" smtClean="0">
                <a:solidFill>
                  <a:srgbClr val="00B0F0"/>
                </a:solidFill>
                <a:latin typeface="楷体" pitchFamily="49" charset="-122"/>
                <a:ea typeface="楷体" pitchFamily="49" charset="-122"/>
              </a:rPr>
              <a:t>。</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543800" cy="426345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草必枯乾</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花必凋殘，</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惟有我們</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神的話必永遠立定</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467600" cy="4862870"/>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報好信息給錫安的啊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你要登高山；</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報好信息給耶路撒冷的啊</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你要極力揚聲</a:t>
            </a:r>
            <a:r>
              <a:rPr lang="zh-TW" altLang="zh-TW" sz="5400" b="1" dirty="0" smtClean="0">
                <a:solidFill>
                  <a:srgbClr val="FFFF00"/>
                </a:solidFill>
                <a:latin typeface="楷体" pitchFamily="49" charset="-122"/>
                <a:ea typeface="楷体" pitchFamily="49" charset="-122"/>
              </a:rPr>
              <a:t>。</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揚聲不要懼怕，</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對猶大的城邑說：看哪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你們的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a:t>
            </a:r>
            <a:r>
              <a:rPr lang="en-US"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6962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主耶和華必像大能者臨到，</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他的膀臂必為他掌權</a:t>
            </a:r>
            <a:r>
              <a:rPr lang="zh-TW" altLang="zh-TW" sz="54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7848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他的賞賜在他那裡，</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他的報應在他面前</a:t>
            </a:r>
            <a:r>
              <a:rPr lang="zh-TW" altLang="zh-TW" sz="54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r>
              <a:rPr lang="zh-TW" altLang="en-US" sz="5400" dirty="0" smtClean="0">
                <a:effectLst/>
                <a:latin typeface="楷体" panose="02010609060101010101" pitchFamily="49" charset="-122"/>
                <a:ea typeface="楷体" panose="02010609060101010101" pitchFamily="49" charset="-122"/>
              </a:rPr>
              <a:t> </a:t>
            </a:r>
            <a:endParaRPr lang="zh-TW" altLang="en-US" sz="4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19200"/>
            <a:ext cx="7772400" cy="3656386"/>
          </a:xfrm>
        </p:spPr>
        <p:txBody>
          <a:bodyPr/>
          <a:lstStyle/>
          <a:p>
            <a:pPr marL="0" indent="0" algn="ctr">
              <a:buNone/>
            </a:pPr>
            <a:r>
              <a:rPr lang="zh-TW" altLang="en-US" sz="4400" u="sng" dirty="0" smtClean="0">
                <a:latin typeface="楷体" pitchFamily="49" charset="-122"/>
                <a:ea typeface="楷体" pitchFamily="49" charset="-122"/>
              </a:rPr>
              <a:t>司會</a:t>
            </a:r>
            <a:endParaRPr lang="en-US" altLang="zh-TW" sz="4400" dirty="0" smtClean="0">
              <a:latin typeface="楷体" pitchFamily="49" charset="-122"/>
              <a:ea typeface="楷体" pitchFamily="49" charset="-122"/>
            </a:endParaRPr>
          </a:p>
          <a:p>
            <a:pPr marL="0" indent="0">
              <a:buNone/>
            </a:pPr>
            <a:r>
              <a:rPr lang="en-US" altLang="zh-TW" sz="4400" dirty="0" smtClean="0">
                <a:latin typeface="楷体" pitchFamily="49" charset="-122"/>
                <a:ea typeface="楷体" pitchFamily="49" charset="-122"/>
              </a:rPr>
              <a:t>【</a:t>
            </a:r>
            <a:r>
              <a:rPr lang="zh-TW" altLang="en-US" sz="4400" dirty="0" smtClean="0">
                <a:latin typeface="楷体" pitchFamily="49" charset="-122"/>
                <a:ea typeface="楷体" pitchFamily="49" charset="-122"/>
              </a:rPr>
              <a:t>啟</a:t>
            </a:r>
            <a:r>
              <a:rPr lang="en-US" altLang="zh-TW" sz="4400" dirty="0" smtClean="0">
                <a:latin typeface="楷体" pitchFamily="49" charset="-122"/>
                <a:ea typeface="楷体" pitchFamily="49" charset="-122"/>
              </a:rPr>
              <a:t>】</a:t>
            </a:r>
            <a:r>
              <a:rPr lang="zh-TW" altLang="zh-TW" sz="4000" dirty="0" smtClean="0">
                <a:latin typeface="楷体" pitchFamily="49" charset="-122"/>
                <a:ea typeface="楷体" pitchFamily="49" charset="-122"/>
              </a:rPr>
              <a:t>他必像牧人牧養自己的羊群，</a:t>
            </a:r>
            <a:endParaRPr lang="en-US" altLang="zh-TW" sz="4000" dirty="0" smtClean="0">
              <a:latin typeface="楷体" pitchFamily="49" charset="-122"/>
              <a:ea typeface="楷体" pitchFamily="49" charset="-122"/>
            </a:endParaRPr>
          </a:p>
          <a:p>
            <a:pPr marL="0" indent="0" algn="ctr">
              <a:buNone/>
            </a:pPr>
            <a:r>
              <a:rPr lang="zh-TW" altLang="en-US" sz="4400" u="sng" dirty="0" smtClean="0">
                <a:solidFill>
                  <a:srgbClr val="FFFF00"/>
                </a:solidFill>
                <a:latin typeface="楷体" pitchFamily="49" charset="-122"/>
                <a:ea typeface="楷体" pitchFamily="49" charset="-122"/>
              </a:rPr>
              <a:t>會眾</a:t>
            </a:r>
            <a:endParaRPr lang="zh-TW" altLang="en-US" sz="4400" dirty="0">
              <a:solidFill>
                <a:srgbClr val="FFFF00"/>
              </a:solidFill>
              <a:latin typeface="楷体" pitchFamily="49" charset="-122"/>
              <a:ea typeface="楷体" pitchFamily="49" charset="-122"/>
            </a:endParaRPr>
          </a:p>
          <a:p>
            <a:pPr marL="0" indent="0">
              <a:buNone/>
            </a:pPr>
            <a:r>
              <a:rPr lang="en-US" altLang="zh-TW" sz="4400" dirty="0">
                <a:solidFill>
                  <a:srgbClr val="FFFF00"/>
                </a:solidFill>
                <a:latin typeface="楷体" pitchFamily="49" charset="-122"/>
                <a:ea typeface="楷体" pitchFamily="49" charset="-122"/>
              </a:rPr>
              <a:t>【</a:t>
            </a:r>
            <a:r>
              <a:rPr lang="zh-TW" altLang="en-US" sz="4400" dirty="0" smtClean="0">
                <a:solidFill>
                  <a:srgbClr val="FFFF00"/>
                </a:solidFill>
                <a:latin typeface="楷体" pitchFamily="49" charset="-122"/>
                <a:ea typeface="楷体" pitchFamily="49" charset="-122"/>
              </a:rPr>
              <a:t>應</a:t>
            </a:r>
            <a:r>
              <a:rPr lang="en-US" altLang="zh-TW" sz="4400" dirty="0" smtClean="0">
                <a:solidFill>
                  <a:srgbClr val="FFFF00"/>
                </a:solidFill>
                <a:latin typeface="楷体" pitchFamily="49" charset="-122"/>
                <a:ea typeface="楷体" pitchFamily="49" charset="-122"/>
              </a:rPr>
              <a:t>】</a:t>
            </a:r>
            <a:r>
              <a:rPr lang="zh-TW" altLang="zh-TW" sz="4000" dirty="0" smtClean="0">
                <a:solidFill>
                  <a:srgbClr val="FFFF00"/>
                </a:solidFill>
                <a:latin typeface="楷体" pitchFamily="49" charset="-122"/>
                <a:ea typeface="楷体" pitchFamily="49" charset="-122"/>
              </a:rPr>
              <a:t>用膀臂聚集羊羔抱在懷中</a:t>
            </a:r>
            <a:r>
              <a:rPr lang="zh-TW" altLang="zh-TW" sz="4000" b="1" dirty="0" smtClean="0">
                <a:solidFill>
                  <a:srgbClr val="FFFF00"/>
                </a:solidFill>
                <a:latin typeface="楷体" pitchFamily="49" charset="-122"/>
                <a:ea typeface="楷体" pitchFamily="49" charset="-122"/>
              </a:rPr>
              <a:t>；</a:t>
            </a:r>
            <a:endParaRPr lang="en-US" altLang="zh-TW" sz="40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400" dirty="0" smtClean="0">
                <a:solidFill>
                  <a:srgbClr val="00B0F0"/>
                </a:solidFill>
                <a:latin typeface="楷体" pitchFamily="49" charset="-122"/>
                <a:ea typeface="楷体" pitchFamily="49" charset="-122"/>
              </a:rPr>
              <a:t>慢慢引導那乳養小羊的</a:t>
            </a:r>
            <a:r>
              <a:rPr lang="zh-TW" altLang="zh-TW" sz="4400" b="1" dirty="0" smtClean="0">
                <a:solidFill>
                  <a:srgbClr val="00B0F0"/>
                </a:solidFill>
                <a:latin typeface="楷体" pitchFamily="49" charset="-122"/>
                <a:ea typeface="楷体" pitchFamily="49" charset="-122"/>
              </a:rPr>
              <a:t>。</a:t>
            </a:r>
            <a:r>
              <a:rPr lang="zh-TW" altLang="en-US" sz="4400" b="1" dirty="0" smtClean="0">
                <a:solidFill>
                  <a:srgbClr val="00B0F0"/>
                </a:solidFill>
                <a:latin typeface="楷体" pitchFamily="49" charset="-122"/>
                <a:ea typeface="楷体" pitchFamily="49" charset="-122"/>
              </a:rPr>
              <a:t>   </a:t>
            </a:r>
            <a:endParaRPr lang="en-US" altLang="zh-TW" sz="4400" b="1" dirty="0" smtClean="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315200" cy="4229594"/>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你們的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神說：</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你們要安慰</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安慰我的百姓</a:t>
            </a:r>
            <a:r>
              <a:rPr lang="en-US" altLang="zh-TW" sz="5400" b="1" dirty="0" smtClean="0">
                <a:solidFill>
                  <a:srgbClr val="FFFF00"/>
                </a:solidFill>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315200" cy="508754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要對耶路撒冷說安慰的話</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又向她宣告說：</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她爭戰的日子已滿了</a:t>
            </a:r>
            <a:r>
              <a:rPr lang="en-US"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295400"/>
            <a:ext cx="7239000" cy="4146525"/>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她的罪孽赦免了；</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她為自己的一切罪，從耶和華手中加倍受罰</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有人聲喊著說：在曠野預備耶和華的路，</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在沙漠地修平我們</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神的道</a:t>
            </a:r>
            <a:r>
              <a:rPr lang="zh-TW"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0"/>
            <a:ext cx="7239000" cy="342900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200" dirty="0" smtClean="0">
                <a:latin typeface="楷体" pitchFamily="49" charset="-122"/>
                <a:ea typeface="楷体" pitchFamily="49" charset="-122"/>
              </a:rPr>
              <a:t>一切山窪都要填滿，</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200" dirty="0" smtClean="0">
                <a:solidFill>
                  <a:srgbClr val="FFFF00"/>
                </a:solidFill>
                <a:latin typeface="楷体" pitchFamily="49" charset="-122"/>
                <a:ea typeface="楷体" pitchFamily="49" charset="-122"/>
              </a:rPr>
              <a:t>大小山岡都要削平</a:t>
            </a:r>
            <a:r>
              <a:rPr lang="zh-TW" altLang="zh-TW" sz="52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0"/>
            <a:ext cx="7239000" cy="49436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高高低低的要改為平坦。</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崎崎嶇嶇的必成為平原</a:t>
            </a:r>
            <a:r>
              <a:rPr lang="zh-TW" altLang="zh-TW" sz="5400" b="1" dirty="0" smtClean="0">
                <a:solidFill>
                  <a:srgbClr val="FFFF00"/>
                </a:solidFill>
                <a:latin typeface="楷体" pitchFamily="49" charset="-122"/>
                <a:ea typeface="楷体" pitchFamily="49" charset="-122"/>
              </a:rPr>
              <a:t>。</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7543800" cy="4450449"/>
          </a:xfrm>
        </p:spPr>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400" dirty="0" smtClean="0">
                <a:latin typeface="楷体" pitchFamily="49" charset="-122"/>
                <a:ea typeface="楷体" pitchFamily="49" charset="-122"/>
              </a:rPr>
              <a:t>【</a:t>
            </a:r>
            <a:r>
              <a:rPr lang="zh-TW" altLang="en-US" sz="4400" dirty="0" smtClean="0">
                <a:latin typeface="楷体" pitchFamily="49" charset="-122"/>
                <a:ea typeface="楷体" pitchFamily="49" charset="-122"/>
              </a:rPr>
              <a:t>啟</a:t>
            </a:r>
            <a:r>
              <a:rPr lang="en-US" altLang="zh-TW" sz="4400" dirty="0" smtClean="0">
                <a:latin typeface="楷体" pitchFamily="49" charset="-122"/>
                <a:ea typeface="楷体" pitchFamily="49" charset="-122"/>
              </a:rPr>
              <a:t>】</a:t>
            </a:r>
            <a:r>
              <a:rPr lang="zh-TW" altLang="zh-TW" sz="4400" dirty="0" smtClean="0">
                <a:latin typeface="楷体" pitchFamily="49" charset="-122"/>
                <a:ea typeface="楷体" pitchFamily="49" charset="-122"/>
              </a:rPr>
              <a:t>耶和華的榮耀必然顯現</a:t>
            </a:r>
            <a:r>
              <a:rPr lang="zh-TW" altLang="zh-TW" sz="4800" dirty="0" smtClean="0">
                <a:latin typeface="楷体" pitchFamily="49" charset="-122"/>
                <a:ea typeface="楷体" pitchFamily="49" charset="-122"/>
              </a:rPr>
              <a:t>；</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400" dirty="0">
                <a:solidFill>
                  <a:srgbClr val="FFFF00"/>
                </a:solidFill>
                <a:latin typeface="楷体" pitchFamily="49" charset="-122"/>
                <a:ea typeface="楷体" pitchFamily="49" charset="-122"/>
              </a:rPr>
              <a:t>【</a:t>
            </a:r>
            <a:r>
              <a:rPr lang="zh-TW" altLang="en-US" sz="4400" dirty="0" smtClean="0">
                <a:solidFill>
                  <a:srgbClr val="FFFF00"/>
                </a:solidFill>
                <a:latin typeface="楷体" pitchFamily="49" charset="-122"/>
                <a:ea typeface="楷体" pitchFamily="49" charset="-122"/>
              </a:rPr>
              <a:t>應</a:t>
            </a:r>
            <a:r>
              <a:rPr lang="en-US" altLang="zh-TW" sz="4400" dirty="0" smtClean="0">
                <a:solidFill>
                  <a:srgbClr val="FFFF00"/>
                </a:solidFill>
                <a:latin typeface="楷体" pitchFamily="49" charset="-122"/>
                <a:ea typeface="楷体" pitchFamily="49" charset="-122"/>
              </a:rPr>
              <a:t>】</a:t>
            </a:r>
            <a:r>
              <a:rPr lang="zh-TW" altLang="zh-TW" sz="4400" dirty="0" smtClean="0">
                <a:solidFill>
                  <a:srgbClr val="FFFF00"/>
                </a:solidFill>
                <a:latin typeface="楷体" pitchFamily="49" charset="-122"/>
                <a:ea typeface="楷体" pitchFamily="49" charset="-122"/>
              </a:rPr>
              <a:t>凡有血氣的必一同看見</a:t>
            </a:r>
            <a:endParaRPr lang="en-US" altLang="zh-TW" sz="44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因為這是耶和華親口說的</a:t>
            </a:r>
            <a:r>
              <a:rPr lang="zh-TW" altLang="zh-TW" sz="4800" b="1" dirty="0" smtClean="0">
                <a:solidFill>
                  <a:srgbClr val="00B0F0"/>
                </a:solidFill>
                <a:latin typeface="楷体" pitchFamily="49" charset="-122"/>
                <a:ea typeface="楷体" pitchFamily="49" charset="-122"/>
              </a:rPr>
              <a:t>。</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990600"/>
            <a:ext cx="7086600" cy="41195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有人聲說</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你喊叫吧！</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有一個說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我喊叫甚麼呢？</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655</TotalTime>
  <Words>2457</Words>
  <Application>Microsoft Office PowerPoint</Application>
  <PresentationFormat>On-screen Show (4:3)</PresentationFormat>
  <Paragraphs>164</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vt:lpstr>
      <vt:lpstr>啟應-以賽亞書 40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Windows User</cp:lastModifiedBy>
  <cp:revision>146</cp:revision>
  <dcterms:created xsi:type="dcterms:W3CDTF">2015-02-07T13:24:58Z</dcterms:created>
  <dcterms:modified xsi:type="dcterms:W3CDTF">2017-12-10T05:18:15Z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