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1269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u="sng" dirty="0">
                <a:effectLst/>
                <a:latin typeface="楷体" panose="02010609060101010101" pitchFamily="49" charset="-122"/>
                <a:ea typeface="楷体" panose="02010609060101010101" pitchFamily="49" charset="-122"/>
              </a:rPr>
              <a:t>60</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solidFill>
                  <a:schemeClr val="tx1"/>
                </a:solidFill>
                <a:effectLst/>
                <a:latin typeface="楷体" panose="02010609060101010101" pitchFamily="49" charset="-122"/>
                <a:ea typeface="楷体" panose="02010609060101010101" pitchFamily="49" charset="-122"/>
              </a:rPr>
              <a:t>哥林多前書</a:t>
            </a:r>
            <a:r>
              <a:rPr lang="en-US" altLang="zh-TW" dirty="0" smtClean="0">
                <a:solidFill>
                  <a:schemeClr val="tx1"/>
                </a:solidFill>
                <a:effectLst/>
                <a:latin typeface="楷体" panose="02010609060101010101" pitchFamily="49" charset="-122"/>
                <a:ea typeface="楷体" panose="02010609060101010101" pitchFamily="49" charset="-122"/>
              </a:rPr>
              <a:t>13</a:t>
            </a:r>
            <a:r>
              <a:rPr lang="zh-TW" altLang="en-US" dirty="0" smtClean="0">
                <a:solidFill>
                  <a:schemeClr val="tx1"/>
                </a:solidFill>
                <a:effectLst/>
                <a:latin typeface="楷体" panose="02010609060101010101" pitchFamily="49" charset="-122"/>
                <a:ea typeface="楷体" panose="02010609060101010101" pitchFamily="49" charset="-122"/>
              </a:rPr>
              <a:t>章</a:t>
            </a:r>
            <a:endParaRPr lang="zh-TW" altLang="en-US" dirty="0">
              <a:solidFill>
                <a:schemeClr val="tx1"/>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472744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不喜歡不義，</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只喜歡真理</a:t>
            </a:r>
            <a:r>
              <a:rPr lang="zh-TW" altLang="en-US" sz="4800" b="1" dirty="0" smtClean="0">
                <a:solidFill>
                  <a:srgbClr val="FFFF00"/>
                </a:solidFill>
                <a:latin typeface="DFKai-SB" panose="03000509000000000000" pitchFamily="65" charset="-120"/>
                <a:ea typeface="DFKai-SB" panose="03000509000000000000" pitchFamily="65" charset="-120"/>
              </a:rPr>
              <a:t>。</a:t>
            </a:r>
            <a:endParaRPr lang="en-US" altLang="zh-TW" sz="4800" b="1"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800" u="sng" dirty="0">
                <a:latin typeface="DFKai-SB" panose="03000509000000000000" pitchFamily="65" charset="-120"/>
                <a:ea typeface="DFKai-SB" panose="03000509000000000000" pitchFamily="65" charset="-120"/>
              </a:rPr>
              <a:t>司</a:t>
            </a:r>
            <a:r>
              <a:rPr lang="zh-TW" altLang="en-US" sz="4800" u="sng" dirty="0" smtClean="0">
                <a:latin typeface="DFKai-SB" panose="03000509000000000000" pitchFamily="65" charset="-120"/>
                <a:ea typeface="DFKai-SB" panose="03000509000000000000" pitchFamily="65" charset="-120"/>
              </a:rPr>
              <a:t>會</a:t>
            </a:r>
            <a:r>
              <a:rPr lang="en-US" altLang="zh-TW" sz="4800" u="sng" dirty="0" smtClean="0">
                <a:latin typeface="DFKai-SB" panose="03000509000000000000" pitchFamily="65" charset="-120"/>
                <a:ea typeface="DFKai-SB" panose="03000509000000000000" pitchFamily="65" charset="-120"/>
              </a:rPr>
              <a:t>+</a:t>
            </a:r>
            <a:r>
              <a:rPr lang="zh-TW" altLang="en-US" sz="4800" u="sng" dirty="0" smtClean="0">
                <a:latin typeface="DFKai-SB" panose="03000509000000000000" pitchFamily="65" charset="-120"/>
                <a:ea typeface="DFKai-SB" panose="03000509000000000000" pitchFamily="65" charset="-120"/>
              </a:rPr>
              <a:t>會</a:t>
            </a:r>
            <a:r>
              <a:rPr lang="zh-TW" altLang="en-US" sz="4800" u="sng" dirty="0">
                <a:latin typeface="DFKai-SB" panose="03000509000000000000" pitchFamily="65" charset="-120"/>
                <a:ea typeface="DFKai-SB" panose="03000509000000000000" pitchFamily="65" charset="-120"/>
              </a:rPr>
              <a:t>眾</a:t>
            </a:r>
            <a:endParaRPr lang="en-US" altLang="zh-TW" sz="4800" b="1" dirty="0" smtClean="0">
              <a:latin typeface="DFKai-SB" panose="03000509000000000000" pitchFamily="65" charset="-120"/>
              <a:ea typeface="DFKai-SB" panose="03000509000000000000" pitchFamily="65" charset="-120"/>
            </a:endParaRPr>
          </a:p>
          <a:p>
            <a:pPr marL="0" indent="0">
              <a:buNone/>
            </a:pPr>
            <a:r>
              <a:rPr lang="en-US" altLang="zh-TW" sz="4800" b="1" dirty="0">
                <a:latin typeface="DFKai-SB" panose="03000509000000000000" pitchFamily="65" charset="-120"/>
                <a:ea typeface="DFKai-SB" panose="03000509000000000000" pitchFamily="65" charset="-120"/>
              </a:rPr>
              <a:t>【</a:t>
            </a:r>
            <a:r>
              <a:rPr lang="zh-TW" altLang="en-US" sz="4800" b="1" dirty="0">
                <a:latin typeface="DFKai-SB" panose="03000509000000000000" pitchFamily="65" charset="-120"/>
                <a:ea typeface="DFKai-SB" panose="03000509000000000000" pitchFamily="65" charset="-120"/>
              </a:rPr>
              <a:t>齊</a:t>
            </a:r>
            <a:r>
              <a:rPr lang="en-US" altLang="zh-TW" sz="4800" b="1"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愛是永不止息</a:t>
            </a:r>
            <a:r>
              <a:rPr lang="zh-TW" altLang="en-US" sz="4800" b="1" dirty="0">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先知講道之能終必歸於無有；</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說方言之能終必停止；知識也終必歸於無有</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smtClean="0">
                <a:latin typeface="DFKai-SB" panose="03000509000000000000" pitchFamily="65" charset="-120"/>
                <a:ea typeface="DFKai-SB" panose="03000509000000000000" pitchFamily="65" charset="-120"/>
              </a:rPr>
              <a:t>我們</a:t>
            </a:r>
            <a:r>
              <a:rPr lang="zh-TW" altLang="en-US" sz="4800" dirty="0">
                <a:latin typeface="DFKai-SB" panose="03000509000000000000" pitchFamily="65" charset="-120"/>
                <a:ea typeface="DFKai-SB" panose="03000509000000000000" pitchFamily="65" charset="-120"/>
              </a:rPr>
              <a:t>現在所知道的有限；</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先知所講的也有限</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等那完全的來到，</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這有限的必歸於無有了</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我作孩子的時候，話語像孩子，</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心思像孩子，意念像孩子</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既成了人，</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就把孩子的事丟棄了</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我們如今彷彿對著鏡子觀看，模糊不清，</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到那時就要面對面了</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143000"/>
            <a:ext cx="8382000" cy="6364819"/>
          </a:xfrm>
        </p:spPr>
        <p:txBody>
          <a:bodyPr/>
          <a:lstStyle/>
          <a:p>
            <a:pPr marL="0" indent="0" algn="ctr">
              <a:buNone/>
            </a:pPr>
            <a:r>
              <a:rPr lang="zh-TW" altLang="en-US" sz="4400" u="sng" dirty="0">
                <a:latin typeface="DFKai-SB" panose="03000509000000000000" pitchFamily="65" charset="-120"/>
                <a:ea typeface="DFKai-SB" panose="03000509000000000000" pitchFamily="65" charset="-120"/>
              </a:rPr>
              <a:t>司會</a:t>
            </a:r>
            <a:endParaRPr lang="en-US" altLang="zh-TW" sz="4400" dirty="0">
              <a:latin typeface="DFKai-SB" panose="03000509000000000000" pitchFamily="65" charset="-120"/>
              <a:ea typeface="DFKai-SB" panose="03000509000000000000" pitchFamily="65" charset="-120"/>
            </a:endParaRPr>
          </a:p>
          <a:p>
            <a:pPr marL="0" indent="0">
              <a:buNone/>
            </a:pPr>
            <a:r>
              <a:rPr lang="en-US" altLang="zh-TW" sz="4400" dirty="0" smtClean="0">
                <a:latin typeface="DFKai-SB" panose="03000509000000000000" pitchFamily="65" charset="-120"/>
                <a:ea typeface="DFKai-SB" panose="03000509000000000000" pitchFamily="65" charset="-120"/>
              </a:rPr>
              <a:t>【</a:t>
            </a:r>
            <a:r>
              <a:rPr lang="zh-TW" altLang="en-US" sz="4400" dirty="0" smtClean="0">
                <a:latin typeface="DFKai-SB" panose="03000509000000000000" pitchFamily="65" charset="-120"/>
                <a:ea typeface="DFKai-SB" panose="03000509000000000000" pitchFamily="65" charset="-120"/>
              </a:rPr>
              <a:t>啟</a:t>
            </a:r>
            <a:r>
              <a:rPr lang="en-US" altLang="zh-TW" sz="4400" dirty="0" smtClean="0">
                <a:latin typeface="DFKai-SB" panose="03000509000000000000" pitchFamily="65" charset="-120"/>
                <a:ea typeface="DFKai-SB" panose="03000509000000000000" pitchFamily="65" charset="-120"/>
              </a:rPr>
              <a:t>】</a:t>
            </a:r>
            <a:r>
              <a:rPr lang="zh-TW" altLang="en-US" sz="4400" dirty="0">
                <a:latin typeface="DFKai-SB" panose="03000509000000000000" pitchFamily="65" charset="-120"/>
                <a:ea typeface="DFKai-SB" panose="03000509000000000000" pitchFamily="65" charset="-120"/>
              </a:rPr>
              <a:t>我如今所知道的有限，</a:t>
            </a:r>
            <a:endParaRPr lang="en-US" altLang="zh-TW" sz="4400" dirty="0" smtClean="0">
              <a:latin typeface="DFKai-SB" panose="03000509000000000000" pitchFamily="65" charset="-120"/>
              <a:ea typeface="DFKai-SB" panose="03000509000000000000" pitchFamily="65" charset="-120"/>
            </a:endParaRPr>
          </a:p>
          <a:p>
            <a:pPr marL="0" indent="0" algn="ctr">
              <a:buNone/>
            </a:pPr>
            <a:r>
              <a:rPr lang="zh-TW" altLang="en-US" sz="4400" u="sng" dirty="0" smtClean="0">
                <a:solidFill>
                  <a:srgbClr val="FFFF00"/>
                </a:solidFill>
                <a:latin typeface="DFKai-SB" panose="03000509000000000000" pitchFamily="65" charset="-120"/>
                <a:ea typeface="DFKai-SB" panose="03000509000000000000" pitchFamily="65" charset="-120"/>
              </a:rPr>
              <a:t>會</a:t>
            </a:r>
            <a:r>
              <a:rPr lang="zh-TW" altLang="en-US" sz="4400" u="sng" dirty="0">
                <a:solidFill>
                  <a:srgbClr val="FFFF00"/>
                </a:solidFill>
                <a:latin typeface="DFKai-SB" panose="03000509000000000000" pitchFamily="65" charset="-120"/>
                <a:ea typeface="DFKai-SB" panose="03000509000000000000" pitchFamily="65" charset="-120"/>
              </a:rPr>
              <a:t>眾</a:t>
            </a:r>
            <a:endParaRPr lang="zh-TW" altLang="en-US" sz="44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400" dirty="0" smtClean="0">
                <a:solidFill>
                  <a:srgbClr val="FFFF00"/>
                </a:solidFill>
                <a:latin typeface="DFKai-SB" panose="03000509000000000000" pitchFamily="65" charset="-120"/>
                <a:ea typeface="DFKai-SB" panose="03000509000000000000" pitchFamily="65" charset="-120"/>
              </a:rPr>
              <a:t>【</a:t>
            </a:r>
            <a:r>
              <a:rPr lang="zh-TW" altLang="en-US" sz="4400" dirty="0" smtClean="0">
                <a:solidFill>
                  <a:srgbClr val="FFFF00"/>
                </a:solidFill>
                <a:latin typeface="DFKai-SB" panose="03000509000000000000" pitchFamily="65" charset="-120"/>
                <a:ea typeface="DFKai-SB" panose="03000509000000000000" pitchFamily="65" charset="-120"/>
              </a:rPr>
              <a:t>應</a:t>
            </a:r>
            <a:r>
              <a:rPr lang="en-US" altLang="zh-TW" sz="4400" dirty="0" smtClean="0">
                <a:solidFill>
                  <a:srgbClr val="FFFF00"/>
                </a:solidFill>
                <a:latin typeface="DFKai-SB" panose="03000509000000000000" pitchFamily="65" charset="-120"/>
                <a:ea typeface="DFKai-SB" panose="03000509000000000000" pitchFamily="65" charset="-120"/>
              </a:rPr>
              <a:t>】</a:t>
            </a:r>
            <a:r>
              <a:rPr lang="zh-TW" altLang="en-US" sz="4400" dirty="0">
                <a:solidFill>
                  <a:srgbClr val="FFFF00"/>
                </a:solidFill>
                <a:latin typeface="DFKai-SB" panose="03000509000000000000" pitchFamily="65" charset="-120"/>
                <a:ea typeface="DFKai-SB" panose="03000509000000000000" pitchFamily="65" charset="-120"/>
              </a:rPr>
              <a:t>到那時就全知道，如同主知道我一樣</a:t>
            </a:r>
            <a:r>
              <a:rPr lang="zh-TW" altLang="en-US" sz="4400" b="1" dirty="0" smtClean="0">
                <a:solidFill>
                  <a:srgbClr val="FFFF00"/>
                </a:solidFill>
                <a:latin typeface="DFKai-SB" panose="03000509000000000000" pitchFamily="65" charset="-120"/>
                <a:ea typeface="DFKai-SB" panose="03000509000000000000" pitchFamily="65" charset="-120"/>
              </a:rPr>
              <a:t>。</a:t>
            </a:r>
            <a:endParaRPr lang="en-US" altLang="zh-TW" sz="4400" b="1"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400" u="sng" dirty="0">
                <a:latin typeface="DFKai-SB" panose="03000509000000000000" pitchFamily="65" charset="-120"/>
                <a:ea typeface="DFKai-SB" panose="03000509000000000000" pitchFamily="65" charset="-120"/>
              </a:rPr>
              <a:t>司</a:t>
            </a:r>
            <a:r>
              <a:rPr lang="zh-TW" altLang="en-US" sz="4400" u="sng" dirty="0" smtClean="0">
                <a:latin typeface="DFKai-SB" panose="03000509000000000000" pitchFamily="65" charset="-120"/>
                <a:ea typeface="DFKai-SB" panose="03000509000000000000" pitchFamily="65" charset="-120"/>
              </a:rPr>
              <a:t>會</a:t>
            </a:r>
            <a:r>
              <a:rPr lang="en-US" altLang="zh-TW" sz="4400" u="sng" dirty="0" smtClean="0">
                <a:latin typeface="DFKai-SB" panose="03000509000000000000" pitchFamily="65" charset="-120"/>
                <a:ea typeface="DFKai-SB" panose="03000509000000000000" pitchFamily="65" charset="-120"/>
              </a:rPr>
              <a:t>+</a:t>
            </a:r>
            <a:r>
              <a:rPr lang="zh-TW" altLang="en-US" sz="4400" u="sng" dirty="0">
                <a:latin typeface="DFKai-SB" panose="03000509000000000000" pitchFamily="65" charset="-120"/>
                <a:ea typeface="DFKai-SB" panose="03000509000000000000" pitchFamily="65" charset="-120"/>
              </a:rPr>
              <a:t>會眾</a:t>
            </a:r>
            <a:endParaRPr lang="en-US" altLang="zh-TW" sz="4400" dirty="0">
              <a:latin typeface="DFKai-SB" panose="03000509000000000000" pitchFamily="65" charset="-120"/>
              <a:ea typeface="DFKai-SB" panose="03000509000000000000" pitchFamily="65" charset="-120"/>
            </a:endParaRPr>
          </a:p>
          <a:p>
            <a:pPr marL="0" indent="0">
              <a:buNone/>
            </a:pPr>
            <a:r>
              <a:rPr lang="en-US" altLang="zh-TW" sz="4400" b="1" dirty="0" smtClean="0">
                <a:latin typeface="DFKai-SB" panose="03000509000000000000" pitchFamily="65" charset="-120"/>
                <a:ea typeface="DFKai-SB" panose="03000509000000000000" pitchFamily="65" charset="-120"/>
              </a:rPr>
              <a:t>【</a:t>
            </a:r>
            <a:r>
              <a:rPr lang="zh-TW" altLang="en-US" sz="4400" b="1" dirty="0">
                <a:latin typeface="DFKai-SB" panose="03000509000000000000" pitchFamily="65" charset="-120"/>
                <a:ea typeface="DFKai-SB" panose="03000509000000000000" pitchFamily="65" charset="-120"/>
              </a:rPr>
              <a:t>齊</a:t>
            </a:r>
            <a:r>
              <a:rPr lang="en-US" altLang="zh-TW" sz="4400" b="1" dirty="0">
                <a:latin typeface="DFKai-SB" panose="03000509000000000000" pitchFamily="65" charset="-120"/>
                <a:ea typeface="DFKai-SB" panose="03000509000000000000" pitchFamily="65" charset="-120"/>
              </a:rPr>
              <a:t>】</a:t>
            </a:r>
            <a:r>
              <a:rPr lang="zh-TW" altLang="en-US" sz="4400" dirty="0">
                <a:latin typeface="DFKai-SB" panose="03000509000000000000" pitchFamily="65" charset="-120"/>
                <a:ea typeface="DFKai-SB" panose="03000509000000000000" pitchFamily="65" charset="-120"/>
              </a:rPr>
              <a:t>如今常存的有信，有望，有愛這三樣，其中最大的是愛</a:t>
            </a:r>
            <a:r>
              <a:rPr lang="zh-TW" altLang="en-US" sz="4400" b="1" dirty="0">
                <a:latin typeface="DFKai-SB" panose="03000509000000000000" pitchFamily="65" charset="-120"/>
                <a:ea typeface="DFKai-SB" panose="03000509000000000000" pitchFamily="65" charset="-120"/>
              </a:rPr>
              <a:t>。</a:t>
            </a:r>
            <a:endParaRPr lang="en-US" sz="4400" dirty="0">
              <a:latin typeface="DFKai-SB" panose="03000509000000000000" pitchFamily="65" charset="-120"/>
              <a:ea typeface="DFKai-SB" panose="03000509000000000000" pitchFamily="65" charset="-120"/>
            </a:endParaRPr>
          </a:p>
          <a:p>
            <a:pPr marL="0" indent="0">
              <a:buNone/>
            </a:pP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哥林多前書</a:t>
            </a:r>
            <a:r>
              <a:rPr lang="en-US" altLang="zh-TW" sz="5400" dirty="0" smtClean="0">
                <a:effectLst/>
                <a:latin typeface="楷体" panose="02010609060101010101" pitchFamily="49" charset="-122"/>
                <a:ea typeface="楷体" panose="02010609060101010101" pitchFamily="49" charset="-122"/>
              </a:rPr>
              <a:t>13</a:t>
            </a:r>
            <a:r>
              <a:rPr lang="zh-TW" altLang="en-US" sz="5400" dirty="0" smtClean="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lgn="ctr">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我若能說萬人的方言，並天使的話語，</a:t>
            </a:r>
          </a:p>
          <a:p>
            <a:pPr marL="0" indent="0" algn="ctr">
              <a:buNone/>
            </a:pPr>
            <a:r>
              <a:rPr lang="zh-TW" altLang="en-US" sz="4800" u="sng" dirty="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lgn="ctr">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卻沒有愛，我就成了鳴的鑼，響的鈸一般</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5884056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我若有先知講道之能，</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也明白各樣的奧祕，各樣的知識</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3814553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而且有全備的信，叫我能夠移山，</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卻沒有愛，我就算不得甚麼</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我若將所有的賙濟窮人，又捨己身叫人焚燒，</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卻沒有愛，仍然與我無益</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愛是恆久忍耐；</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又有恩慈</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愛是不嫉妒；</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愛是不自誇，不張狂</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不做害羞的事，</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不求自己的益處</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不輕易發怒，</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不計算人的惡</a:t>
            </a:r>
            <a:r>
              <a:rPr lang="zh-TW" altLang="en-US" sz="4800" b="1" dirty="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415</TotalTime>
  <Words>2462</Words>
  <Application>Microsoft Office PowerPoint</Application>
  <PresentationFormat>On-screen Show (4:3)</PresentationFormat>
  <Paragraphs>153</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啟應60 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83</cp:revision>
  <dcterms:created xsi:type="dcterms:W3CDTF">2015-02-07T13:24:58Z</dcterms:created>
  <dcterms:modified xsi:type="dcterms:W3CDTF">2017-04-20T00:45:04Z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