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96"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9/21/2017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95400"/>
            <a:ext cx="6629400" cy="2895600"/>
          </a:xfrm>
        </p:spPr>
        <p:txBody>
          <a:bodyPr/>
          <a:lstStyle/>
          <a:p>
            <a:pP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16:13-28</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加拉太書 </a:t>
            </a:r>
            <a:r>
              <a:rPr lang="en-US" altLang="zh-TW" dirty="0" smtClean="0">
                <a:effectLst/>
                <a:latin typeface="楷体" pitchFamily="49" charset="-122"/>
                <a:ea typeface="楷体" pitchFamily="49" charset="-122"/>
              </a:rPr>
              <a:t>2:20</a:t>
            </a: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16:21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09600" y="1219200"/>
            <a:ext cx="7848600" cy="5364545"/>
          </a:xfrm>
        </p:spPr>
        <p:txBody>
          <a:bodyPr/>
          <a:lstStyle/>
          <a:p>
            <a:pPr marL="0" indent="0">
              <a:buNone/>
            </a:pPr>
            <a:r>
              <a:rPr lang="en-US" altLang="zh-TW" sz="4100" dirty="0" smtClean="0">
                <a:latin typeface="標楷體" pitchFamily="65" charset="-120"/>
                <a:ea typeface="標楷體" pitchFamily="65" charset="-120"/>
              </a:rPr>
              <a:t>(</a:t>
            </a:r>
            <a:r>
              <a:rPr lang="zh-TW" altLang="en-US" sz="4100" dirty="0" smtClean="0">
                <a:latin typeface="標楷體" pitchFamily="65" charset="-120"/>
                <a:ea typeface="標楷體" pitchFamily="65" charset="-120"/>
              </a:rPr>
              <a:t>華語</a:t>
            </a:r>
            <a:r>
              <a:rPr lang="en-US" altLang="zh-TW" sz="4100" dirty="0" smtClean="0">
                <a:latin typeface="標楷體" pitchFamily="65" charset="-120"/>
                <a:ea typeface="標楷體" pitchFamily="65" charset="-120"/>
              </a:rPr>
              <a:t>)</a:t>
            </a:r>
            <a:r>
              <a:rPr lang="zh-TW" altLang="en-US" sz="4100" dirty="0" smtClean="0">
                <a:latin typeface="標楷體" pitchFamily="65" charset="-120"/>
                <a:ea typeface="標楷體" pitchFamily="65" charset="-120"/>
              </a:rPr>
              <a:t>從那時起，耶穌開始向門徒指出，他必須往</a:t>
            </a:r>
            <a:r>
              <a:rPr lang="zh-TW" altLang="en-US" sz="4100" u="sng" dirty="0" smtClean="0">
                <a:latin typeface="標楷體" pitchFamily="65" charset="-120"/>
                <a:ea typeface="標楷體" pitchFamily="65" charset="-120"/>
              </a:rPr>
              <a:t>耶路撒冷</a:t>
            </a:r>
            <a:r>
              <a:rPr lang="zh-TW" altLang="en-US" sz="4100" dirty="0" smtClean="0">
                <a:latin typeface="標楷體" pitchFamily="65" charset="-120"/>
                <a:ea typeface="標楷體" pitchFamily="65" charset="-120"/>
              </a:rPr>
              <a:t>去，受長老、祭司長和經學家許多的苦害，並且被殺，第三天復活。</a:t>
            </a:r>
            <a:endParaRPr lang="en-US" altLang="zh-TW" sz="4100" dirty="0" smtClean="0">
              <a:latin typeface="標楷體" pitchFamily="65" charset="-120"/>
              <a:ea typeface="標楷體" pitchFamily="65" charset="-120"/>
            </a:endParaRPr>
          </a:p>
          <a:p>
            <a:pPr marL="0" indent="0">
              <a:buNone/>
            </a:pPr>
            <a:r>
              <a:rPr lang="en-US" altLang="zh-TW" sz="4100" dirty="0" smtClean="0">
                <a:solidFill>
                  <a:srgbClr val="FFFF00"/>
                </a:solidFill>
                <a:latin typeface="標楷體" pitchFamily="65" charset="-120"/>
                <a:ea typeface="標楷體" pitchFamily="65" charset="-120"/>
              </a:rPr>
              <a:t>(</a:t>
            </a:r>
            <a:r>
              <a:rPr lang="zh-TW" altLang="en-US" sz="4100" dirty="0" smtClean="0">
                <a:solidFill>
                  <a:srgbClr val="FFFF00"/>
                </a:solidFill>
                <a:latin typeface="標楷體" pitchFamily="65" charset="-120"/>
                <a:ea typeface="標楷體" pitchFamily="65" charset="-120"/>
              </a:rPr>
              <a:t>台語</a:t>
            </a:r>
            <a:r>
              <a:rPr lang="en-US" altLang="zh-TW" sz="4100" dirty="0" smtClean="0">
                <a:solidFill>
                  <a:srgbClr val="FFFF00"/>
                </a:solidFill>
                <a:latin typeface="標楷體" pitchFamily="65" charset="-120"/>
                <a:ea typeface="標楷體" pitchFamily="65" charset="-120"/>
              </a:rPr>
              <a:t>)</a:t>
            </a:r>
            <a:r>
              <a:rPr lang="zh-TW" altLang="en-US" sz="4100" dirty="0" smtClean="0">
                <a:solidFill>
                  <a:srgbClr val="FFFF00"/>
                </a:solidFill>
                <a:latin typeface="標楷體" pitchFamily="65" charset="-120"/>
                <a:ea typeface="標楷體" pitchFamily="65" charset="-120"/>
              </a:rPr>
              <a:t>彼時，耶穌開始對伊的門徒表示伊一定著去</a:t>
            </a:r>
            <a:r>
              <a:rPr lang="zh-TW" altLang="en-US" sz="4100" u="sng" dirty="0" smtClean="0">
                <a:solidFill>
                  <a:srgbClr val="FFFF00"/>
                </a:solidFill>
                <a:latin typeface="標楷體" pitchFamily="65" charset="-120"/>
                <a:ea typeface="標楷體" pitchFamily="65" charset="-120"/>
              </a:rPr>
              <a:t>耶路撒冷</a:t>
            </a:r>
            <a:r>
              <a:rPr lang="zh-TW" altLang="en-US" sz="4100" dirty="0" smtClean="0">
                <a:solidFill>
                  <a:srgbClr val="FFFF00"/>
                </a:solidFill>
                <a:latin typeface="標楷體" pitchFamily="65" charset="-120"/>
                <a:ea typeface="標楷體" pitchFamily="65" charset="-120"/>
              </a:rPr>
              <a:t>，對長老、祭司長，及經學教師受真多苦難，閣互人害死，第三日上帝會互伊復活。</a:t>
            </a:r>
            <a:endParaRPr lang="en-US" altLang="zh-TW" sz="41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QTEC\PHOTO\boe2_yellow.jpg"/>
          <p:cNvPicPr>
            <a:picLocks noChangeAspect="1" noChangeArrowheads="1"/>
          </p:cNvPicPr>
          <p:nvPr/>
        </p:nvPicPr>
        <p:blipFill>
          <a:blip r:embed="rId3" cstate="print"/>
          <a:srcRect/>
          <a:stretch>
            <a:fillRect/>
          </a:stretch>
        </p:blipFill>
        <p:spPr bwMode="auto">
          <a:xfrm>
            <a:off x="2438401" y="5410200"/>
            <a:ext cx="609600" cy="5207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601260"/>
          </a:xfrm>
        </p:spPr>
        <p:txBody>
          <a:bodyPr/>
          <a:lstStyle/>
          <a:p>
            <a:pPr marL="0" indent="0">
              <a:buNone/>
            </a:pPr>
            <a:r>
              <a:rPr lang="en-US" altLang="zh-TW" sz="4600" dirty="0" smtClean="0">
                <a:latin typeface="標楷體" pitchFamily="65" charset="-120"/>
                <a:ea typeface="標楷體" pitchFamily="65" charset="-120"/>
              </a:rPr>
              <a:t>(</a:t>
            </a:r>
            <a:r>
              <a:rPr lang="zh-TW" altLang="en-US" sz="4600" dirty="0" smtClean="0">
                <a:latin typeface="標楷體" pitchFamily="65" charset="-120"/>
                <a:ea typeface="標楷體" pitchFamily="65" charset="-120"/>
              </a:rPr>
              <a:t>華語</a:t>
            </a:r>
            <a:r>
              <a:rPr lang="en-US" altLang="zh-TW" sz="4600" dirty="0" smtClean="0">
                <a:latin typeface="標楷體" pitchFamily="65" charset="-120"/>
                <a:ea typeface="標楷體" pitchFamily="65" charset="-120"/>
              </a:rPr>
              <a:t>)</a:t>
            </a:r>
            <a:r>
              <a:rPr lang="zh-TW" altLang="en-US" sz="4600" u="sng" dirty="0" smtClean="0">
                <a:latin typeface="標楷體" pitchFamily="65" charset="-120"/>
                <a:ea typeface="標楷體" pitchFamily="65" charset="-120"/>
              </a:rPr>
              <a:t>彼得</a:t>
            </a:r>
            <a:r>
              <a:rPr lang="zh-TW" altLang="en-US" sz="4600" dirty="0" smtClean="0">
                <a:latin typeface="標楷體" pitchFamily="65" charset="-120"/>
                <a:ea typeface="標楷體" pitchFamily="65" charset="-120"/>
              </a:rPr>
              <a:t>就把他拉到一邊，責怪他說：“主啊，千萬不可這樣，這事一定不會發生在你身上的。”</a:t>
            </a:r>
            <a:endParaRPr lang="en-US" altLang="zh-TW" sz="4600" dirty="0" smtClean="0">
              <a:latin typeface="標楷體" pitchFamily="65" charset="-120"/>
              <a:ea typeface="標楷體" pitchFamily="65" charset="-120"/>
            </a:endParaRPr>
          </a:p>
          <a:p>
            <a:pPr marL="0" indent="0">
              <a:buNone/>
            </a:pPr>
            <a:r>
              <a:rPr lang="en-US" altLang="zh-TW" sz="4600" dirty="0" smtClean="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台語</a:t>
            </a:r>
            <a:r>
              <a:rPr lang="en-US" altLang="zh-TW" sz="4600" dirty="0" smtClean="0">
                <a:solidFill>
                  <a:srgbClr val="FFFF00"/>
                </a:solidFill>
                <a:latin typeface="標楷體" pitchFamily="65" charset="-120"/>
                <a:ea typeface="標楷體" pitchFamily="65" charset="-120"/>
              </a:rPr>
              <a:t>)</a:t>
            </a:r>
            <a:r>
              <a:rPr lang="zh-TW" altLang="en-US" sz="4600" u="sng" dirty="0" smtClean="0">
                <a:solidFill>
                  <a:srgbClr val="FFFF00"/>
                </a:solidFill>
                <a:latin typeface="標楷體" pitchFamily="65" charset="-120"/>
                <a:ea typeface="標楷體" pitchFamily="65" charset="-120"/>
              </a:rPr>
              <a:t>彼得</a:t>
            </a:r>
            <a:r>
              <a:rPr lang="zh-TW" altLang="en-US" sz="4600" dirty="0" smtClean="0">
                <a:solidFill>
                  <a:srgbClr val="FFFF00"/>
                </a:solidFill>
                <a:latin typeface="標楷體" pitchFamily="65" charset="-120"/>
                <a:ea typeface="標楷體" pitchFamily="65" charset="-120"/>
              </a:rPr>
              <a:t>就扭耶穌去邊仔，給伊責備講：「主啊，絕</a:t>
            </a:r>
            <a:r>
              <a:rPr lang="zh-TW" altLang="en-US" sz="4600" dirty="0" smtClean="0">
                <a:solidFill>
                  <a:srgbClr val="FFFF00"/>
                </a:solidFill>
                <a:latin typeface="標楷體" pitchFamily="65" charset="-120"/>
                <a:ea typeface="標楷體" pitchFamily="65" charset="-120"/>
              </a:rPr>
              <a:t>對呣通</a:t>
            </a:r>
            <a:r>
              <a:rPr lang="zh-TW" altLang="en-US" sz="4600" dirty="0" smtClean="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你  用</a:t>
            </a:r>
            <a:r>
              <a:rPr lang="zh-TW" altLang="en-US" sz="4600" dirty="0" smtClean="0">
                <a:solidFill>
                  <a:srgbClr val="FFFF00"/>
                </a:solidFill>
                <a:latin typeface="標楷體" pitchFamily="65" charset="-120"/>
                <a:ea typeface="標楷體" pitchFamily="65" charset="-120"/>
              </a:rPr>
              <a:t>得有此款代誌！」</a:t>
            </a:r>
            <a:endParaRPr lang="en-US" altLang="zh-TW" sz="46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010602"/>
          </a:xfrm>
        </p:spPr>
        <p:txBody>
          <a:bodyPr/>
          <a:lstStyle/>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華語</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耶穌轉過來對</a:t>
            </a:r>
            <a:r>
              <a:rPr lang="zh-TW" altLang="en-US" sz="4400" u="sng" dirty="0" smtClean="0">
                <a:latin typeface="標楷體" pitchFamily="65" charset="-120"/>
                <a:ea typeface="標楷體" pitchFamily="65" charset="-120"/>
              </a:rPr>
              <a:t>彼得</a:t>
            </a:r>
            <a:r>
              <a:rPr lang="zh-TW" altLang="en-US" sz="4400" dirty="0" smtClean="0">
                <a:latin typeface="標楷體" pitchFamily="65" charset="-120"/>
                <a:ea typeface="標楷體" pitchFamily="65" charset="-120"/>
              </a:rPr>
              <a:t>說：“撒但！退到我後面去！你是絆倒我的，因為你不思念　神的事，只思念人的事。”</a:t>
            </a:r>
            <a:endParaRPr lang="en-US" altLang="zh-TW" sz="4400" dirty="0" smtClean="0">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台語</a:t>
            </a: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耶穌越轉身對</a:t>
            </a:r>
            <a:r>
              <a:rPr lang="zh-TW" altLang="en-US" sz="4400" u="sng" dirty="0" smtClean="0">
                <a:solidFill>
                  <a:srgbClr val="FFFF00"/>
                </a:solidFill>
                <a:latin typeface="標楷體" pitchFamily="65" charset="-120"/>
                <a:ea typeface="標楷體" pitchFamily="65" charset="-120"/>
              </a:rPr>
              <a:t>彼得</a:t>
            </a:r>
            <a:r>
              <a:rPr lang="zh-TW" altLang="en-US" sz="4400" dirty="0" smtClean="0">
                <a:solidFill>
                  <a:srgbClr val="FFFF00"/>
                </a:solidFill>
                <a:latin typeface="標楷體" pitchFamily="65" charset="-120"/>
                <a:ea typeface="標楷體" pitchFamily="65" charset="-120"/>
              </a:rPr>
              <a:t>講：「撒但，閃開！</a:t>
            </a:r>
            <a:r>
              <a:rPr lang="zh-TW" altLang="en-US" sz="4400" dirty="0" smtClean="0">
                <a:solidFill>
                  <a:srgbClr val="FFFF00"/>
                </a:solidFill>
                <a:latin typeface="標楷體" pitchFamily="65" charset="-120"/>
                <a:ea typeface="標楷體" pitchFamily="65" charset="-120"/>
              </a:rPr>
              <a:t>你啲給</a:t>
            </a:r>
            <a:r>
              <a:rPr lang="zh-TW" altLang="en-US" sz="4400" dirty="0" smtClean="0">
                <a:solidFill>
                  <a:srgbClr val="FFFF00"/>
                </a:solidFill>
                <a:latin typeface="標楷體" pitchFamily="65" charset="-120"/>
                <a:ea typeface="標楷體" pitchFamily="65" charset="-120"/>
              </a:rPr>
              <a:t>我纏腳絆手；你想</a:t>
            </a:r>
            <a:r>
              <a:rPr lang="zh-TW" altLang="en-US" sz="4400" dirty="0" smtClean="0">
                <a:solidFill>
                  <a:srgbClr val="FFFF00"/>
                </a:solidFill>
                <a:latin typeface="標楷體" pitchFamily="65" charset="-120"/>
                <a:ea typeface="標楷體" pitchFamily="65" charset="-120"/>
              </a:rPr>
              <a:t>的呣是</a:t>
            </a:r>
            <a:r>
              <a:rPr lang="zh-TW" altLang="en-US" sz="4400" dirty="0" smtClean="0">
                <a:solidFill>
                  <a:srgbClr val="FFFF00"/>
                </a:solidFill>
                <a:latin typeface="標楷體" pitchFamily="65" charset="-120"/>
                <a:ea typeface="標楷體" pitchFamily="65" charset="-120"/>
              </a:rPr>
              <a:t>上帝的事，是人的事。」</a:t>
            </a:r>
            <a:endParaRPr lang="en-US" altLang="zh-TW" sz="4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143000"/>
            <a:ext cx="7848600" cy="5238357"/>
          </a:xfrm>
        </p:spPr>
        <p:txBody>
          <a:bodyPr/>
          <a:lstStyle/>
          <a:p>
            <a:pPr marL="0" indent="0">
              <a:buNone/>
            </a:pPr>
            <a:r>
              <a:rPr lang="en-US" altLang="zh-TW" sz="4500" dirty="0" smtClean="0">
                <a:latin typeface="標楷體" pitchFamily="65" charset="-120"/>
                <a:ea typeface="標楷體" pitchFamily="65" charset="-120"/>
              </a:rPr>
              <a:t>(</a:t>
            </a:r>
            <a:r>
              <a:rPr lang="zh-TW" altLang="en-US" sz="4500" dirty="0" smtClean="0">
                <a:latin typeface="標楷體" pitchFamily="65" charset="-120"/>
                <a:ea typeface="標楷體" pitchFamily="65" charset="-120"/>
              </a:rPr>
              <a:t>華語</a:t>
            </a:r>
            <a:r>
              <a:rPr lang="en-US" altLang="zh-TW" sz="4500" dirty="0" smtClean="0">
                <a:latin typeface="標楷體" pitchFamily="65" charset="-120"/>
                <a:ea typeface="標楷體" pitchFamily="65" charset="-120"/>
              </a:rPr>
              <a:t>)</a:t>
            </a:r>
            <a:r>
              <a:rPr lang="zh-TW" altLang="en-US" sz="4500" dirty="0" smtClean="0">
                <a:latin typeface="標楷體" pitchFamily="65" charset="-120"/>
                <a:ea typeface="標楷體" pitchFamily="65" charset="-120"/>
              </a:rPr>
              <a:t>於是耶穌對門徒說：“如果有人願意跟從我，就當捨己，背起他的十字架來跟從我。</a:t>
            </a:r>
            <a:endParaRPr lang="en-US" altLang="zh-TW" sz="4500" dirty="0" smtClean="0">
              <a:latin typeface="標楷體" pitchFamily="65" charset="-120"/>
              <a:ea typeface="標楷體" pitchFamily="65" charset="-120"/>
            </a:endParaRPr>
          </a:p>
          <a:p>
            <a:pPr marL="0" indent="0">
              <a:buNone/>
            </a:pPr>
            <a:r>
              <a:rPr lang="en-US" altLang="zh-TW" sz="4500" dirty="0" smtClean="0">
                <a:solidFill>
                  <a:srgbClr val="FFFF00"/>
                </a:solidFill>
                <a:latin typeface="標楷體" pitchFamily="65" charset="-120"/>
                <a:ea typeface="標楷體" pitchFamily="65" charset="-120"/>
              </a:rPr>
              <a:t>(</a:t>
            </a:r>
            <a:r>
              <a:rPr lang="zh-TW" altLang="en-US" sz="4500" dirty="0" smtClean="0">
                <a:solidFill>
                  <a:srgbClr val="FFFF00"/>
                </a:solidFill>
                <a:latin typeface="標楷體" pitchFamily="65" charset="-120"/>
                <a:ea typeface="標楷體" pitchFamily="65" charset="-120"/>
              </a:rPr>
              <a:t>台語</a:t>
            </a:r>
            <a:r>
              <a:rPr lang="en-US" altLang="zh-TW" sz="4500" dirty="0" smtClean="0">
                <a:solidFill>
                  <a:srgbClr val="FFFF00"/>
                </a:solidFill>
                <a:latin typeface="標楷體" pitchFamily="65" charset="-120"/>
                <a:ea typeface="標楷體" pitchFamily="65" charset="-120"/>
              </a:rPr>
              <a:t>)</a:t>
            </a:r>
            <a:r>
              <a:rPr lang="zh-TW" altLang="en-US" sz="4500" dirty="0" smtClean="0">
                <a:solidFill>
                  <a:srgbClr val="FFFF00"/>
                </a:solidFill>
                <a:latin typeface="標楷體" pitchFamily="65" charset="-120"/>
                <a:ea typeface="標楷體" pitchFamily="65" charset="-120"/>
              </a:rPr>
              <a:t>後來，耶穌對伊的門徒講：「欲隨我的人，著完全否定家己，夯家己的十字架來隨我。</a:t>
            </a:r>
            <a:endParaRPr lang="en-US" altLang="zh-TW" sz="45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801314"/>
          </a:xfrm>
        </p:spPr>
        <p:txBody>
          <a:bodyPr/>
          <a:lstStyle/>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華語</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凡是想救自己生命的，必喪掉生命；但為我犧牲生命的，必得著生命。</a:t>
            </a:r>
            <a:endParaRPr lang="en-US" altLang="zh-TW" sz="4800" dirty="0" smtClean="0">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台語</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因為欲救家己的性命的，會喪失性命；為著我的緣故喪失家己的性命的，會得著性命。</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16:26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09600" y="1219200"/>
            <a:ext cx="7848600" cy="5238357"/>
          </a:xfrm>
        </p:spPr>
        <p:txBody>
          <a:bodyPr/>
          <a:lstStyle/>
          <a:p>
            <a:pPr marL="0" indent="0">
              <a:buNone/>
            </a:pPr>
            <a:r>
              <a:rPr lang="en-US" altLang="zh-TW" sz="4600" dirty="0" smtClean="0">
                <a:latin typeface="標楷體" pitchFamily="65" charset="-120"/>
                <a:ea typeface="標楷體" pitchFamily="65" charset="-120"/>
              </a:rPr>
              <a:t>(</a:t>
            </a:r>
            <a:r>
              <a:rPr lang="zh-TW" altLang="en-US" sz="4600" dirty="0" smtClean="0">
                <a:latin typeface="標楷體" pitchFamily="65" charset="-120"/>
                <a:ea typeface="標楷體" pitchFamily="65" charset="-120"/>
              </a:rPr>
              <a:t>華語</a:t>
            </a:r>
            <a:r>
              <a:rPr lang="en-US" altLang="zh-TW" sz="4600" dirty="0" smtClean="0">
                <a:latin typeface="標楷體" pitchFamily="65" charset="-120"/>
                <a:ea typeface="標楷體" pitchFamily="65" charset="-120"/>
              </a:rPr>
              <a:t>)</a:t>
            </a:r>
            <a:r>
              <a:rPr lang="zh-TW" altLang="en-US" sz="4600" dirty="0" smtClean="0">
                <a:latin typeface="標楷體" pitchFamily="65" charset="-120"/>
                <a:ea typeface="標楷體" pitchFamily="65" charset="-120"/>
              </a:rPr>
              <a:t>人若賺得全世界，卻賠上自己的生命，有甚麼好處呢？人還能用甚麼換回自己的生命呢？</a:t>
            </a:r>
            <a:endParaRPr lang="en-US" altLang="zh-TW" sz="4600" dirty="0" smtClean="0">
              <a:latin typeface="標楷體" pitchFamily="65" charset="-120"/>
              <a:ea typeface="標楷體" pitchFamily="65" charset="-120"/>
            </a:endParaRPr>
          </a:p>
          <a:p>
            <a:pPr marL="0" indent="0">
              <a:buNone/>
            </a:pPr>
            <a:r>
              <a:rPr lang="en-US" altLang="zh-TW" sz="4600" dirty="0" smtClean="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台語</a:t>
            </a:r>
            <a:r>
              <a:rPr lang="en-US" altLang="zh-TW" sz="4600" dirty="0" smtClean="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人若得著全世界煞喪失家己的性命有什麼利益？人會當用什麼代價來交換家己的性命？</a:t>
            </a:r>
            <a:endParaRPr lang="en-US" altLang="zh-TW" sz="46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QTEC\PHOTO\in YELLOW.jpg"/>
          <p:cNvPicPr>
            <a:picLocks noChangeAspect="1" noChangeArrowheads="1"/>
          </p:cNvPicPr>
          <p:nvPr/>
        </p:nvPicPr>
        <p:blipFill>
          <a:blip r:embed="rId3" cstate="print"/>
          <a:srcRect/>
          <a:stretch>
            <a:fillRect/>
          </a:stretch>
        </p:blipFill>
        <p:spPr bwMode="auto">
          <a:xfrm>
            <a:off x="7391400" y="4953000"/>
            <a:ext cx="631825" cy="48139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16:27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801314"/>
          </a:xfrm>
        </p:spPr>
        <p:txBody>
          <a:bodyPr/>
          <a:lstStyle/>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華語</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人子要在父的榮耀裡和眾天使一同降臨，那時他要照各人的行為報應各人</a:t>
            </a:r>
            <a:endParaRPr lang="en-US" altLang="zh-TW" sz="4800" dirty="0" smtClean="0">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台語</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人</a:t>
            </a:r>
            <a:r>
              <a:rPr lang="zh-TW" altLang="en-US" sz="4800" dirty="0" smtClean="0">
                <a:solidFill>
                  <a:srgbClr val="FFFF00"/>
                </a:solidFill>
                <a:latin typeface="標楷體" pitchFamily="65" charset="-120"/>
                <a:ea typeface="標楷體" pitchFamily="65" charset="-120"/>
              </a:rPr>
              <a:t>子啲欲</a:t>
            </a:r>
            <a:r>
              <a:rPr lang="zh-TW" altLang="en-US" sz="4800" dirty="0" smtClean="0">
                <a:solidFill>
                  <a:srgbClr val="FFFF00"/>
                </a:solidFill>
                <a:latin typeface="標楷體" pitchFamily="65" charset="-120"/>
                <a:ea typeface="標楷體" pitchFamily="65" charset="-120"/>
              </a:rPr>
              <a:t>佇伊的父的榮耀中及伊的天使來臨，彼時伊會照逐個人的行為</a:t>
            </a:r>
            <a:r>
              <a:rPr lang="zh-TW" altLang="en-US" sz="4800" dirty="0" smtClean="0">
                <a:solidFill>
                  <a:srgbClr val="FFFF00"/>
                </a:solidFill>
                <a:latin typeface="標楷體" pitchFamily="65" charset="-120"/>
                <a:ea typeface="標楷體" pitchFamily="65" charset="-120"/>
              </a:rPr>
              <a:t>給  報</a:t>
            </a:r>
            <a:r>
              <a:rPr lang="zh-TW" altLang="en-US" sz="4800" dirty="0" smtClean="0">
                <a:solidFill>
                  <a:srgbClr val="FFFF00"/>
                </a:solidFill>
                <a:latin typeface="標楷體" pitchFamily="65" charset="-120"/>
                <a:ea typeface="標楷體" pitchFamily="65" charset="-120"/>
              </a:rPr>
              <a:t>賞抑是刑罰。</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16:28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801314"/>
          </a:xfrm>
        </p:spPr>
        <p:txBody>
          <a:bodyPr/>
          <a:lstStyle/>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華語</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我實在告訴你們，站在這裡的，有人在沒有嘗過死味以前，必要看見人子帶著他的國降臨。”</a:t>
            </a:r>
            <a:endParaRPr lang="en-US" altLang="zh-TW" sz="4800" dirty="0" smtClean="0">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台語</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我實在給恁講，徛佇遮的人，有的猶未死以前會看見人子作王來臨。」</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加拉太書 </a:t>
            </a:r>
            <a:r>
              <a:rPr lang="en-US" altLang="zh-TW" sz="5400" dirty="0" smtClean="0">
                <a:effectLst/>
                <a:latin typeface="楷体" pitchFamily="49" charset="-122"/>
                <a:ea typeface="楷体" pitchFamily="49" charset="-122"/>
              </a:rPr>
              <a:t>2:20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09600" y="1219200"/>
            <a:ext cx="7848600" cy="5109091"/>
          </a:xfrm>
        </p:spPr>
        <p:txBody>
          <a:bodyPr/>
          <a:lstStyle/>
          <a:p>
            <a:pPr marL="0" indent="0">
              <a:buNone/>
            </a:pP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華語</a:t>
            </a: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我已經與基督同釘十字架；現在活著的，不再是我，而是基督活在我裡面；如今在肉身中活著的我，是因信　神的兒子而活的；他愛我，為我捨己。</a:t>
            </a:r>
            <a:endParaRPr lang="en-US" altLang="zh-TW" sz="4000" dirty="0" smtClean="0">
              <a:latin typeface="標楷體" pitchFamily="65" charset="-120"/>
              <a:ea typeface="標楷體" pitchFamily="65" charset="-120"/>
            </a:endParaRPr>
          </a:p>
          <a:p>
            <a:pPr marL="0" indent="0">
              <a:buNone/>
            </a:pPr>
            <a:r>
              <a:rPr lang="en-US" altLang="zh-TW" sz="4000" dirty="0" smtClean="0">
                <a:solidFill>
                  <a:srgbClr val="FFFF00"/>
                </a:solidFill>
                <a:latin typeface="標楷體" pitchFamily="65" charset="-120"/>
                <a:ea typeface="標楷體" pitchFamily="65" charset="-120"/>
              </a:rPr>
              <a:t>(</a:t>
            </a:r>
            <a:r>
              <a:rPr lang="zh-TW" altLang="en-US" sz="4000" dirty="0" smtClean="0">
                <a:solidFill>
                  <a:srgbClr val="FFFF00"/>
                </a:solidFill>
                <a:latin typeface="標楷體" pitchFamily="65" charset="-120"/>
                <a:ea typeface="標楷體" pitchFamily="65" charset="-120"/>
              </a:rPr>
              <a:t>台語</a:t>
            </a:r>
            <a:r>
              <a:rPr lang="en-US" altLang="zh-TW" sz="4000" dirty="0" smtClean="0">
                <a:solidFill>
                  <a:srgbClr val="FFFF00"/>
                </a:solidFill>
                <a:latin typeface="標楷體" pitchFamily="65" charset="-120"/>
                <a:ea typeface="標楷體" pitchFamily="65" charset="-120"/>
              </a:rPr>
              <a:t>)</a:t>
            </a:r>
            <a:r>
              <a:rPr lang="zh-TW" altLang="en-US" sz="4000" dirty="0" smtClean="0">
                <a:solidFill>
                  <a:srgbClr val="FFFF00"/>
                </a:solidFill>
                <a:latin typeface="標楷體" pitchFamily="65" charset="-120"/>
                <a:ea typeface="標楷體" pitchFamily="65" charset="-120"/>
              </a:rPr>
              <a:t>按呢，現</a:t>
            </a:r>
            <a:r>
              <a:rPr lang="zh-TW" altLang="en-US" sz="4000" dirty="0" smtClean="0">
                <a:solidFill>
                  <a:srgbClr val="FFFF00"/>
                </a:solidFill>
                <a:latin typeface="標楷體" pitchFamily="65" charset="-120"/>
                <a:ea typeface="標楷體" pitchFamily="65" charset="-120"/>
              </a:rPr>
              <a:t>在啲活的呣是</a:t>
            </a:r>
            <a:r>
              <a:rPr lang="zh-TW" altLang="en-US" sz="4000" dirty="0" smtClean="0">
                <a:solidFill>
                  <a:srgbClr val="FFFF00"/>
                </a:solidFill>
                <a:latin typeface="標楷體" pitchFamily="65" charset="-120"/>
                <a:ea typeface="標楷體" pitchFamily="65" charset="-120"/>
              </a:rPr>
              <a:t>我，是基督佇我的內</a:t>
            </a:r>
            <a:r>
              <a:rPr lang="zh-TW" altLang="en-US" sz="4000" dirty="0" smtClean="0">
                <a:solidFill>
                  <a:srgbClr val="FFFF00"/>
                </a:solidFill>
                <a:latin typeface="標楷體" pitchFamily="65" charset="-120"/>
                <a:ea typeface="標楷體" pitchFamily="65" charset="-120"/>
              </a:rPr>
              <a:t>面啲活</a:t>
            </a:r>
            <a:r>
              <a:rPr lang="zh-TW" altLang="en-US" sz="4000" dirty="0" smtClean="0">
                <a:solidFill>
                  <a:srgbClr val="FFFF00"/>
                </a:solidFill>
                <a:latin typeface="標楷體" pitchFamily="65" charset="-120"/>
                <a:ea typeface="標楷體" pitchFamily="65" charset="-120"/>
              </a:rPr>
              <a:t>。我現</a:t>
            </a:r>
            <a:r>
              <a:rPr lang="zh-TW" altLang="en-US" sz="4000" dirty="0" smtClean="0">
                <a:solidFill>
                  <a:srgbClr val="FFFF00"/>
                </a:solidFill>
                <a:latin typeface="標楷體" pitchFamily="65" charset="-120"/>
                <a:ea typeface="標楷體" pitchFamily="65" charset="-120"/>
              </a:rPr>
              <a:t>在啲活</a:t>
            </a:r>
            <a:r>
              <a:rPr lang="zh-TW" altLang="en-US" sz="4000" dirty="0" smtClean="0">
                <a:solidFill>
                  <a:srgbClr val="FFFF00"/>
                </a:solidFill>
                <a:latin typeface="標楷體" pitchFamily="65" charset="-120"/>
                <a:ea typeface="標楷體" pitchFamily="65" charset="-120"/>
              </a:rPr>
              <a:t>，是靠信上帝</a:t>
            </a:r>
            <a:r>
              <a:rPr lang="zh-TW" altLang="en-US" sz="4000" smtClean="0">
                <a:solidFill>
                  <a:srgbClr val="FFFF00"/>
                </a:solidFill>
                <a:latin typeface="標楷體" pitchFamily="65" charset="-120"/>
                <a:ea typeface="標楷體" pitchFamily="65" charset="-120"/>
              </a:rPr>
              <a:t>的</a:t>
            </a:r>
            <a:r>
              <a:rPr lang="zh-TW" altLang="en-US" sz="4000" smtClean="0">
                <a:solidFill>
                  <a:srgbClr val="FFFF00"/>
                </a:solidFill>
                <a:latin typeface="標楷體" pitchFamily="65" charset="-120"/>
                <a:ea typeface="標楷體" pitchFamily="65" charset="-120"/>
              </a:rPr>
              <a:t>子啲活</a:t>
            </a:r>
            <a:r>
              <a:rPr lang="zh-TW" altLang="en-US" sz="4000" dirty="0" smtClean="0">
                <a:solidFill>
                  <a:srgbClr val="FFFF00"/>
                </a:solidFill>
                <a:latin typeface="標楷體" pitchFamily="65" charset="-120"/>
                <a:ea typeface="標楷體" pitchFamily="65" charset="-120"/>
              </a:rPr>
              <a:t>；伊疼我，為著我放拺性命。</a:t>
            </a:r>
            <a:endParaRPr lang="en-US" altLang="zh-TW" sz="4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801314"/>
          </a:xfrm>
        </p:spPr>
        <p:txBody>
          <a:bodyPr/>
          <a:lstStyle/>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華語</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耶穌來到</a:t>
            </a:r>
            <a:r>
              <a:rPr lang="zh-TW" altLang="en-US" sz="4800" u="sng" dirty="0" smtClean="0">
                <a:latin typeface="標楷體" pitchFamily="65" charset="-120"/>
                <a:ea typeface="標楷體" pitchFamily="65" charset="-120"/>
              </a:rPr>
              <a:t>該撒利亞</a:t>
            </a:r>
            <a:r>
              <a:rPr lang="zh-TW" altLang="en-US" sz="4800" dirty="0" smtClean="0">
                <a:latin typeface="標楷體" pitchFamily="65" charset="-120"/>
                <a:ea typeface="標楷體" pitchFamily="65" charset="-120"/>
              </a:rPr>
              <a:t>．</a:t>
            </a:r>
            <a:r>
              <a:rPr lang="zh-TW" altLang="en-US" sz="4800" u="sng" dirty="0" smtClean="0">
                <a:latin typeface="標楷體" pitchFamily="65" charset="-120"/>
                <a:ea typeface="標楷體" pitchFamily="65" charset="-120"/>
              </a:rPr>
              <a:t>腓立比</a:t>
            </a:r>
            <a:r>
              <a:rPr lang="zh-TW" altLang="en-US" sz="4800" dirty="0" smtClean="0">
                <a:latin typeface="標楷體" pitchFamily="65" charset="-120"/>
                <a:ea typeface="標楷體" pitchFamily="65" charset="-120"/>
              </a:rPr>
              <a:t>的地區，就問自己的門徒：“人說人子是誰？</a:t>
            </a:r>
            <a:endParaRPr lang="en-US" altLang="zh-TW" sz="4800" dirty="0" smtClean="0">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台語</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耶穌來到</a:t>
            </a:r>
            <a:r>
              <a:rPr lang="zh-TW" altLang="en-US" sz="4800" u="sng" dirty="0" smtClean="0">
                <a:solidFill>
                  <a:srgbClr val="FFFF00"/>
                </a:solidFill>
                <a:latin typeface="標楷體" pitchFamily="65" charset="-120"/>
                <a:ea typeface="標楷體" pitchFamily="65" charset="-120"/>
              </a:rPr>
              <a:t>凱撒利亞</a:t>
            </a:r>
            <a:r>
              <a:rPr lang="en-US" altLang="zh-TW" sz="4800" u="sng" dirty="0" smtClean="0">
                <a:solidFill>
                  <a:srgbClr val="FFFF00"/>
                </a:solidFill>
                <a:latin typeface="標楷體" pitchFamily="65" charset="-120"/>
                <a:ea typeface="標楷體" pitchFamily="65" charset="-120"/>
              </a:rPr>
              <a:t>‧</a:t>
            </a:r>
            <a:r>
              <a:rPr lang="zh-TW" altLang="en-US" sz="4800" u="sng" dirty="0" smtClean="0">
                <a:solidFill>
                  <a:srgbClr val="FFFF00"/>
                </a:solidFill>
                <a:latin typeface="標楷體" pitchFamily="65" charset="-120"/>
                <a:ea typeface="標楷體" pitchFamily="65" charset="-120"/>
              </a:rPr>
              <a:t>腓立比</a:t>
            </a:r>
            <a:r>
              <a:rPr lang="zh-TW" altLang="en-US" sz="4800" dirty="0" smtClean="0">
                <a:solidFill>
                  <a:srgbClr val="FFFF00"/>
                </a:solidFill>
                <a:latin typeface="標楷體" pitchFamily="65" charset="-120"/>
                <a:ea typeface="標楷體" pitchFamily="65" charset="-120"/>
              </a:rPr>
              <a:t>境內的時，問伊的門徒講：「人講人子是什麼人？」</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PHOTO\in YELLOW.jpg"/>
          <p:cNvPicPr>
            <a:picLocks noChangeAspect="1" noChangeArrowheads="1"/>
          </p:cNvPicPr>
          <p:nvPr/>
        </p:nvPicPr>
        <p:blipFill>
          <a:blip r:embed="rId3" cstate="print"/>
          <a:srcRect/>
          <a:stretch>
            <a:fillRect/>
          </a:stretch>
        </p:blipFill>
        <p:spPr bwMode="auto">
          <a:xfrm>
            <a:off x="2514600" y="3962400"/>
            <a:ext cx="687586" cy="52387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16:14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010602"/>
          </a:xfrm>
        </p:spPr>
        <p:txBody>
          <a:bodyPr/>
          <a:lstStyle/>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華語</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他們回答：“有人說是施洗的</a:t>
            </a:r>
            <a:r>
              <a:rPr lang="zh-TW" altLang="en-US" sz="4400" u="sng" dirty="0" smtClean="0">
                <a:latin typeface="標楷體" pitchFamily="65" charset="-120"/>
                <a:ea typeface="標楷體" pitchFamily="65" charset="-120"/>
              </a:rPr>
              <a:t>約翰</a:t>
            </a:r>
            <a:r>
              <a:rPr lang="zh-TW" altLang="en-US" sz="4400" dirty="0" smtClean="0">
                <a:latin typeface="標楷體" pitchFamily="65" charset="-120"/>
                <a:ea typeface="標楷體" pitchFamily="65" charset="-120"/>
              </a:rPr>
              <a:t>，有人說是</a:t>
            </a:r>
            <a:r>
              <a:rPr lang="zh-TW" altLang="en-US" sz="4400" u="sng" dirty="0" smtClean="0">
                <a:latin typeface="標楷體" pitchFamily="65" charset="-120"/>
                <a:ea typeface="標楷體" pitchFamily="65" charset="-120"/>
              </a:rPr>
              <a:t>以利亞</a:t>
            </a:r>
            <a:r>
              <a:rPr lang="zh-TW" altLang="en-US" sz="4400" dirty="0" smtClean="0">
                <a:latin typeface="標楷體" pitchFamily="65" charset="-120"/>
                <a:ea typeface="標楷體" pitchFamily="65" charset="-120"/>
              </a:rPr>
              <a:t>，也有人說是</a:t>
            </a:r>
            <a:r>
              <a:rPr lang="zh-TW" altLang="en-US" sz="4400" u="sng" dirty="0" smtClean="0">
                <a:latin typeface="標楷體" pitchFamily="65" charset="-120"/>
                <a:ea typeface="標楷體" pitchFamily="65" charset="-120"/>
              </a:rPr>
              <a:t>耶利米</a:t>
            </a:r>
            <a:r>
              <a:rPr lang="zh-TW" altLang="en-US" sz="4400" dirty="0" smtClean="0">
                <a:latin typeface="標楷體" pitchFamily="65" charset="-120"/>
                <a:ea typeface="標楷體" pitchFamily="65" charset="-120"/>
              </a:rPr>
              <a:t>，或是先知裡的一位。”</a:t>
            </a:r>
            <a:endParaRPr lang="en-US" altLang="zh-TW" sz="4400" dirty="0" smtClean="0">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台語</a:t>
            </a:r>
            <a:r>
              <a:rPr lang="en-US" altLang="zh-TW" sz="4400" dirty="0" smtClean="0">
                <a:solidFill>
                  <a:srgbClr val="FFFF00"/>
                </a:solidFill>
                <a:latin typeface="標楷體" pitchFamily="65" charset="-120"/>
                <a:ea typeface="標楷體" pitchFamily="65" charset="-120"/>
              </a:rPr>
              <a:t>)</a:t>
            </a:r>
            <a:r>
              <a:rPr lang="zh-TW" altLang="en-US" sz="4400" dirty="0" smtClean="0">
                <a:latin typeface="標楷體" pitchFamily="65" charset="-120"/>
                <a:ea typeface="標楷體" pitchFamily="65" charset="-120"/>
              </a:rPr>
              <a:t> </a:t>
            </a:r>
            <a:r>
              <a:rPr lang="zh-TW" altLang="en-US" sz="4400" dirty="0" smtClean="0">
                <a:latin typeface="標楷體" pitchFamily="65" charset="-120"/>
                <a:ea typeface="標楷體" pitchFamily="65" charset="-120"/>
              </a:rPr>
              <a:t>  </a:t>
            </a:r>
            <a:r>
              <a:rPr lang="zh-TW" altLang="en-US" sz="4400" dirty="0" smtClean="0">
                <a:solidFill>
                  <a:srgbClr val="FFFF00"/>
                </a:solidFill>
                <a:latin typeface="標楷體" pitchFamily="65" charset="-120"/>
                <a:ea typeface="標楷體" pitchFamily="65" charset="-120"/>
              </a:rPr>
              <a:t>應</a:t>
            </a:r>
            <a:r>
              <a:rPr lang="zh-TW" altLang="en-US" sz="4400" dirty="0" smtClean="0">
                <a:solidFill>
                  <a:srgbClr val="FFFF00"/>
                </a:solidFill>
                <a:latin typeface="標楷體" pitchFamily="65" charset="-120"/>
                <a:ea typeface="標楷體" pitchFamily="65" charset="-120"/>
              </a:rPr>
              <a:t>講：「有人講是施洗者</a:t>
            </a:r>
            <a:r>
              <a:rPr lang="zh-TW" altLang="en-US" sz="4400" u="sng" dirty="0" smtClean="0">
                <a:solidFill>
                  <a:srgbClr val="FFFF00"/>
                </a:solidFill>
                <a:latin typeface="標楷體" pitchFamily="65" charset="-120"/>
                <a:ea typeface="標楷體" pitchFamily="65" charset="-120"/>
              </a:rPr>
              <a:t>約翰</a:t>
            </a:r>
            <a:r>
              <a:rPr lang="zh-TW" altLang="en-US" sz="4400" dirty="0" smtClean="0">
                <a:solidFill>
                  <a:srgbClr val="FFFF00"/>
                </a:solidFill>
                <a:latin typeface="標楷體" pitchFamily="65" charset="-120"/>
                <a:ea typeface="標楷體" pitchFamily="65" charset="-120"/>
              </a:rPr>
              <a:t>；有人講是</a:t>
            </a:r>
            <a:r>
              <a:rPr lang="zh-TW" altLang="en-US" sz="4400" u="sng" dirty="0" smtClean="0">
                <a:solidFill>
                  <a:srgbClr val="FFFF00"/>
                </a:solidFill>
                <a:latin typeface="標楷體" pitchFamily="65" charset="-120"/>
                <a:ea typeface="標楷體" pitchFamily="65" charset="-120"/>
              </a:rPr>
              <a:t>以利亞</a:t>
            </a:r>
            <a:r>
              <a:rPr lang="zh-TW" altLang="en-US" sz="4400" dirty="0" smtClean="0">
                <a:solidFill>
                  <a:srgbClr val="FFFF00"/>
                </a:solidFill>
                <a:latin typeface="標楷體" pitchFamily="65" charset="-120"/>
                <a:ea typeface="標楷體" pitchFamily="65" charset="-120"/>
              </a:rPr>
              <a:t>；嘛有人講是</a:t>
            </a:r>
            <a:r>
              <a:rPr lang="zh-TW" altLang="en-US" sz="4400" u="sng" dirty="0" smtClean="0">
                <a:solidFill>
                  <a:srgbClr val="FFFF00"/>
                </a:solidFill>
                <a:latin typeface="標楷體" pitchFamily="65" charset="-120"/>
                <a:ea typeface="標楷體" pitchFamily="65" charset="-120"/>
              </a:rPr>
              <a:t>耶利米</a:t>
            </a:r>
            <a:r>
              <a:rPr lang="zh-TW" altLang="en-US" sz="4400" dirty="0" smtClean="0">
                <a:solidFill>
                  <a:srgbClr val="FFFF00"/>
                </a:solidFill>
                <a:latin typeface="標楷體" pitchFamily="65" charset="-120"/>
                <a:ea typeface="標楷體" pitchFamily="65" charset="-120"/>
              </a:rPr>
              <a:t>抑是先知中的一位。」</a:t>
            </a:r>
            <a:endParaRPr lang="en-US" altLang="zh-TW" sz="4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PHOTO\in YELLOW.jpg"/>
          <p:cNvPicPr>
            <a:picLocks noChangeAspect="1" noChangeArrowheads="1"/>
          </p:cNvPicPr>
          <p:nvPr/>
        </p:nvPicPr>
        <p:blipFill>
          <a:blip r:embed="rId3" cstate="print"/>
          <a:srcRect/>
          <a:stretch>
            <a:fillRect/>
          </a:stretch>
        </p:blipFill>
        <p:spPr bwMode="auto">
          <a:xfrm>
            <a:off x="4343400" y="2923419"/>
            <a:ext cx="663575" cy="581781"/>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16:15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806922"/>
          </a:xfrm>
        </p:spPr>
        <p:txBody>
          <a:bodyPr/>
          <a:lstStyle/>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華語</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他問他們：“你們說我是誰？”</a:t>
            </a:r>
            <a:endParaRPr lang="en-US" altLang="zh-TW" sz="4800" dirty="0" smtClean="0">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台語</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耶穌</a:t>
            </a:r>
            <a:r>
              <a:rPr lang="zh-TW" altLang="en-US" sz="4800" dirty="0" smtClean="0">
                <a:solidFill>
                  <a:srgbClr val="FFFF00"/>
                </a:solidFill>
                <a:latin typeface="標楷體" pitchFamily="65" charset="-120"/>
                <a:ea typeface="標楷體" pitchFamily="65" charset="-120"/>
              </a:rPr>
              <a:t>問  講</a:t>
            </a:r>
            <a:r>
              <a:rPr lang="zh-TW" altLang="en-US" sz="4800" dirty="0" smtClean="0">
                <a:solidFill>
                  <a:srgbClr val="FFFF00"/>
                </a:solidFill>
                <a:latin typeface="標楷體" pitchFamily="65" charset="-120"/>
                <a:ea typeface="標楷體" pitchFamily="65" charset="-120"/>
              </a:rPr>
              <a:t>：「恁咧，恁講我是什麼人？」</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16:16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136517"/>
          </a:xfrm>
        </p:spPr>
        <p:txBody>
          <a:bodyPr/>
          <a:lstStyle/>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華語</a:t>
            </a:r>
            <a:r>
              <a:rPr lang="en-US" altLang="zh-TW" sz="4800" dirty="0" smtClean="0">
                <a:latin typeface="標楷體" pitchFamily="65" charset="-120"/>
                <a:ea typeface="標楷體" pitchFamily="65" charset="-120"/>
              </a:rPr>
              <a:t>)</a:t>
            </a:r>
            <a:r>
              <a:rPr lang="zh-TW" altLang="en-US" sz="4800" u="sng" dirty="0" smtClean="0">
                <a:latin typeface="標楷體" pitchFamily="65" charset="-120"/>
                <a:ea typeface="標楷體" pitchFamily="65" charset="-120"/>
              </a:rPr>
              <a:t>西門．彼得</a:t>
            </a:r>
            <a:r>
              <a:rPr lang="zh-TW" altLang="en-US" sz="4800" dirty="0" smtClean="0">
                <a:latin typeface="標楷體" pitchFamily="65" charset="-120"/>
                <a:ea typeface="標楷體" pitchFamily="65" charset="-120"/>
              </a:rPr>
              <a:t>回答：“你是基督，是永</a:t>
            </a:r>
            <a:r>
              <a:rPr lang="zh-TW" altLang="en-US" sz="4800" dirty="0" smtClean="0">
                <a:latin typeface="標楷體" pitchFamily="65" charset="-120"/>
                <a:ea typeface="標楷體" pitchFamily="65" charset="-120"/>
              </a:rPr>
              <a:t>生 神</a:t>
            </a:r>
            <a:r>
              <a:rPr lang="zh-TW" altLang="en-US" sz="4800" dirty="0" smtClean="0">
                <a:latin typeface="標楷體" pitchFamily="65" charset="-120"/>
                <a:ea typeface="標楷體" pitchFamily="65" charset="-120"/>
              </a:rPr>
              <a:t>的兒子。”</a:t>
            </a:r>
            <a:endParaRPr lang="en-US" altLang="zh-TW" sz="4800" dirty="0" smtClean="0">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台語</a:t>
            </a:r>
            <a:r>
              <a:rPr lang="en-US" altLang="zh-TW" sz="4800" dirty="0" smtClean="0">
                <a:solidFill>
                  <a:srgbClr val="FFFF00"/>
                </a:solidFill>
                <a:latin typeface="標楷體" pitchFamily="65" charset="-120"/>
                <a:ea typeface="標楷體" pitchFamily="65" charset="-120"/>
              </a:rPr>
              <a:t>)</a:t>
            </a:r>
            <a:r>
              <a:rPr lang="zh-TW" altLang="en-US" sz="4800" u="sng" dirty="0" smtClean="0">
                <a:solidFill>
                  <a:srgbClr val="FFFF00"/>
                </a:solidFill>
                <a:latin typeface="標楷體" pitchFamily="65" charset="-120"/>
                <a:ea typeface="標楷體" pitchFamily="65" charset="-120"/>
              </a:rPr>
              <a:t>西門</a:t>
            </a:r>
            <a:r>
              <a:rPr lang="en-US" altLang="zh-TW" sz="4800" u="sng" dirty="0" smtClean="0">
                <a:solidFill>
                  <a:srgbClr val="FFFF00"/>
                </a:solidFill>
                <a:latin typeface="標楷體" pitchFamily="65" charset="-120"/>
                <a:ea typeface="標楷體" pitchFamily="65" charset="-120"/>
              </a:rPr>
              <a:t>‧</a:t>
            </a:r>
            <a:r>
              <a:rPr lang="zh-TW" altLang="en-US" sz="4800" u="sng" dirty="0" smtClean="0">
                <a:solidFill>
                  <a:srgbClr val="FFFF00"/>
                </a:solidFill>
                <a:latin typeface="標楷體" pitchFamily="65" charset="-120"/>
                <a:ea typeface="標楷體" pitchFamily="65" charset="-120"/>
              </a:rPr>
              <a:t>彼得</a:t>
            </a:r>
            <a:r>
              <a:rPr lang="zh-TW" altLang="en-US" sz="4800" dirty="0" smtClean="0">
                <a:solidFill>
                  <a:srgbClr val="FFFF00"/>
                </a:solidFill>
                <a:latin typeface="標楷體" pitchFamily="65" charset="-120"/>
                <a:ea typeface="標楷體" pitchFamily="65" charset="-120"/>
              </a:rPr>
              <a:t>應講：「你是基督，永活上帝的子。」</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16:17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782848"/>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華語</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耶穌對他說：“</a:t>
            </a:r>
            <a:r>
              <a:rPr lang="zh-TW" altLang="en-US" sz="4200" u="sng" dirty="0" smtClean="0">
                <a:latin typeface="標楷體" pitchFamily="65" charset="-120"/>
                <a:ea typeface="標楷體" pitchFamily="65" charset="-120"/>
              </a:rPr>
              <a:t>約拿</a:t>
            </a:r>
            <a:r>
              <a:rPr lang="zh-TW" altLang="en-US" sz="4200" dirty="0" smtClean="0">
                <a:latin typeface="標楷體" pitchFamily="65" charset="-120"/>
                <a:ea typeface="標楷體" pitchFamily="65" charset="-120"/>
              </a:rPr>
              <a:t>的兒子</a:t>
            </a:r>
            <a:r>
              <a:rPr lang="zh-TW" altLang="en-US" sz="4200" u="sng" dirty="0" smtClean="0">
                <a:latin typeface="標楷體" pitchFamily="65" charset="-120"/>
                <a:ea typeface="標楷體" pitchFamily="65" charset="-120"/>
              </a:rPr>
              <a:t>西門</a:t>
            </a:r>
            <a:r>
              <a:rPr lang="zh-TW" altLang="en-US" sz="4200" dirty="0" smtClean="0">
                <a:latin typeface="標楷體" pitchFamily="65" charset="-120"/>
                <a:ea typeface="標楷體" pitchFamily="65" charset="-120"/>
              </a:rPr>
              <a:t>，你是有福的，因為這不是人（“人”原文作“肉和血”）指示你的，而是我在天上的父啟示你的。</a:t>
            </a:r>
            <a:endParaRPr lang="en-US" altLang="zh-TW" sz="4200" dirty="0" smtClean="0">
              <a:latin typeface="標楷體" pitchFamily="65" charset="-120"/>
              <a:ea typeface="標楷體" pitchFamily="65" charset="-120"/>
            </a:endParaRPr>
          </a:p>
          <a:p>
            <a:pPr marL="0" indent="0">
              <a:buNone/>
            </a:pPr>
            <a:r>
              <a:rPr lang="en-US" altLang="zh-TW" sz="4200" dirty="0" smtClean="0">
                <a:solidFill>
                  <a:srgbClr val="FFFF00"/>
                </a:solidFill>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台語</a:t>
            </a:r>
            <a:r>
              <a:rPr lang="en-US" altLang="zh-TW" sz="4200" dirty="0" smtClean="0">
                <a:solidFill>
                  <a:srgbClr val="FFFF00"/>
                </a:solidFill>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耶穌應伊講：「</a:t>
            </a:r>
            <a:r>
              <a:rPr lang="zh-TW" altLang="en-US" sz="4200" u="sng" dirty="0" smtClean="0">
                <a:solidFill>
                  <a:srgbClr val="FFFF00"/>
                </a:solidFill>
                <a:latin typeface="標楷體" pitchFamily="65" charset="-120"/>
                <a:ea typeface="標楷體" pitchFamily="65" charset="-120"/>
              </a:rPr>
              <a:t>西門</a:t>
            </a:r>
            <a:r>
              <a:rPr lang="en-US" altLang="zh-TW" sz="4200" u="sng" dirty="0" smtClean="0">
                <a:solidFill>
                  <a:srgbClr val="FFFF00"/>
                </a:solidFill>
                <a:latin typeface="標楷體" pitchFamily="65" charset="-120"/>
                <a:ea typeface="標楷體" pitchFamily="65" charset="-120"/>
              </a:rPr>
              <a:t>‧</a:t>
            </a:r>
            <a:r>
              <a:rPr lang="zh-TW" altLang="en-US" sz="4200" u="sng" dirty="0" smtClean="0">
                <a:solidFill>
                  <a:srgbClr val="FFFF00"/>
                </a:solidFill>
                <a:latin typeface="標楷體" pitchFamily="65" charset="-120"/>
                <a:ea typeface="標楷體" pitchFamily="65" charset="-120"/>
              </a:rPr>
              <a:t>巴約拿</a:t>
            </a:r>
            <a:r>
              <a:rPr lang="zh-TW" altLang="en-US" sz="4200" dirty="0" smtClean="0">
                <a:solidFill>
                  <a:srgbClr val="FFFF00"/>
                </a:solidFill>
                <a:latin typeface="標楷體" pitchFamily="65" charset="-120"/>
                <a:ea typeface="標楷體" pitchFamily="65" charset="-120"/>
              </a:rPr>
              <a:t>，你真有福氣，因為給你啟示的是人，是我的天父。</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QTEC\PHOTO\boe2_yellow.jpg"/>
          <p:cNvPicPr>
            <a:picLocks noChangeAspect="1" noChangeArrowheads="1"/>
          </p:cNvPicPr>
          <p:nvPr/>
        </p:nvPicPr>
        <p:blipFill>
          <a:blip r:embed="rId3" cstate="print"/>
          <a:srcRect/>
          <a:stretch>
            <a:fillRect/>
          </a:stretch>
        </p:blipFill>
        <p:spPr bwMode="auto">
          <a:xfrm>
            <a:off x="7924800" y="5257800"/>
            <a:ext cx="810093" cy="550863"/>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16:18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09600" y="1219200"/>
            <a:ext cx="7848600" cy="5010602"/>
          </a:xfrm>
        </p:spPr>
        <p:txBody>
          <a:bodyPr/>
          <a:lstStyle/>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華語</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我告訴你，你是</a:t>
            </a:r>
            <a:r>
              <a:rPr lang="zh-TW" altLang="en-US" sz="4400" u="sng" dirty="0" smtClean="0">
                <a:latin typeface="標楷體" pitchFamily="65" charset="-120"/>
                <a:ea typeface="標楷體" pitchFamily="65" charset="-120"/>
              </a:rPr>
              <a:t>彼得</a:t>
            </a:r>
            <a:r>
              <a:rPr lang="zh-TW" altLang="en-US" sz="4400" dirty="0" smtClean="0">
                <a:latin typeface="標楷體" pitchFamily="65" charset="-120"/>
                <a:ea typeface="標楷體" pitchFamily="65" charset="-120"/>
              </a:rPr>
              <a:t>，我要在這磐石上建立我的教會，死亡的權勢（“死亡的權勢”原文作“陰間的門”）不能勝過他。</a:t>
            </a:r>
            <a:endParaRPr lang="en-US" altLang="zh-TW" sz="4400" dirty="0" smtClean="0">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台語</a:t>
            </a: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我閣給你講，你是</a:t>
            </a:r>
            <a:r>
              <a:rPr lang="zh-TW" altLang="en-US" sz="4400" u="sng" dirty="0" smtClean="0">
                <a:solidFill>
                  <a:srgbClr val="FFFF00"/>
                </a:solidFill>
                <a:latin typeface="標楷體" pitchFamily="65" charset="-120"/>
                <a:ea typeface="標楷體" pitchFamily="65" charset="-120"/>
              </a:rPr>
              <a:t>彼得</a:t>
            </a:r>
            <a:r>
              <a:rPr lang="zh-TW" altLang="en-US" sz="4400" dirty="0" smtClean="0">
                <a:solidFill>
                  <a:srgbClr val="FFFF00"/>
                </a:solidFill>
                <a:latin typeface="標楷體" pitchFamily="65" charset="-120"/>
                <a:ea typeface="標楷體" pitchFamily="65" charset="-120"/>
              </a:rPr>
              <a:t>，是石磐，我欲佇此個石磐頂起造我的教會，陰府死亡的權勢</a:t>
            </a:r>
            <a:r>
              <a:rPr lang="zh-TW" altLang="en-US" sz="4400" dirty="0" smtClean="0">
                <a:solidFill>
                  <a:srgbClr val="FFFF00"/>
                </a:solidFill>
                <a:latin typeface="標楷體" pitchFamily="65" charset="-120"/>
                <a:ea typeface="標楷體" pitchFamily="65" charset="-120"/>
              </a:rPr>
              <a:t>都 贏</a:t>
            </a:r>
            <a:r>
              <a:rPr lang="zh-TW" altLang="en-US" sz="4400" dirty="0" smtClean="0">
                <a:solidFill>
                  <a:srgbClr val="FFFF00"/>
                </a:solidFill>
                <a:latin typeface="標楷體" pitchFamily="65" charset="-120"/>
                <a:ea typeface="標楷體" pitchFamily="65" charset="-120"/>
              </a:rPr>
              <a:t>過伊。</a:t>
            </a:r>
            <a:endParaRPr lang="en-US" altLang="zh-TW" sz="4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16:19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219200"/>
            <a:ext cx="7848600" cy="5010602"/>
          </a:xfrm>
        </p:spPr>
        <p:txBody>
          <a:bodyPr/>
          <a:lstStyle/>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華語</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我要把天國的鑰匙給你，你在地上捆綁的，在天上也被捆綁；你在地上釋放的，在天上也被釋放。”</a:t>
            </a:r>
            <a:endParaRPr lang="en-US" altLang="zh-TW" sz="4400" dirty="0" smtClean="0">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台語</a:t>
            </a: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我欲將天國的鎖匙互你；你佇地上禁止的，佇天頂嘛會禁止；你佇地上允准的，佇天頂嘛會允准。」</a:t>
            </a:r>
            <a:endParaRPr lang="en-US" altLang="zh-TW" sz="4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16:20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471720"/>
          </a:xfrm>
        </p:spPr>
        <p:txBody>
          <a:bodyPr/>
          <a:lstStyle/>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華語</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於是耶穌吩咐門徒不可對人說他就是基督。</a:t>
            </a:r>
            <a:endParaRPr lang="en-US" altLang="zh-TW" sz="4800" dirty="0" smtClean="0">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台語</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後來，伊命令門</a:t>
            </a:r>
            <a:r>
              <a:rPr lang="zh-TW" altLang="en-US" sz="4800" dirty="0" smtClean="0">
                <a:solidFill>
                  <a:srgbClr val="FFFF00"/>
                </a:solidFill>
                <a:latin typeface="標楷體" pitchFamily="65" charset="-120"/>
                <a:ea typeface="標楷體" pitchFamily="65" charset="-120"/>
              </a:rPr>
              <a:t>徒呣通</a:t>
            </a:r>
            <a:r>
              <a:rPr lang="zh-TW" altLang="en-US" sz="4800" dirty="0" smtClean="0">
                <a:solidFill>
                  <a:srgbClr val="FFFF00"/>
                </a:solidFill>
                <a:latin typeface="標楷體" pitchFamily="65" charset="-120"/>
                <a:ea typeface="標楷體" pitchFamily="65" charset="-120"/>
              </a:rPr>
              <a:t>給人講伊就是基督。 </a:t>
            </a:r>
            <a:br>
              <a:rPr lang="zh-TW" altLang="en-US" sz="4800" dirty="0" smtClean="0">
                <a:solidFill>
                  <a:srgbClr val="FFFF00"/>
                </a:solidFill>
                <a:latin typeface="標楷體" pitchFamily="65" charset="-120"/>
                <a:ea typeface="標楷體" pitchFamily="65" charset="-120"/>
              </a:rPr>
            </a:b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827</TotalTime>
  <Words>3199</Words>
  <Application>Microsoft Office PowerPoint</Application>
  <PresentationFormat>On-screen Show (4:3)</PresentationFormat>
  <Paragraphs>124</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1_Purple Template 1 Trebuchet</vt:lpstr>
      <vt:lpstr>White with Courier font for code slides</vt:lpstr>
      <vt:lpstr>馬太福音 16:13-28  加拉太書 2:20</vt:lpstr>
      <vt:lpstr>馬太福音 16:13</vt:lpstr>
      <vt:lpstr>馬太福音 16:14</vt:lpstr>
      <vt:lpstr>馬太福音 16:15</vt:lpstr>
      <vt:lpstr>馬太福音 16:16</vt:lpstr>
      <vt:lpstr>馬太福音 16:17</vt:lpstr>
      <vt:lpstr>馬太福音 16:18</vt:lpstr>
      <vt:lpstr>馬太福音 16:19</vt:lpstr>
      <vt:lpstr>馬太福音 16:20</vt:lpstr>
      <vt:lpstr>馬太福音 16:21</vt:lpstr>
      <vt:lpstr>馬太福音 16:22</vt:lpstr>
      <vt:lpstr>馬太福音 16:23</vt:lpstr>
      <vt:lpstr>馬太福音 16:24</vt:lpstr>
      <vt:lpstr>馬太福音 16:25</vt:lpstr>
      <vt:lpstr>馬太福音 16:26</vt:lpstr>
      <vt:lpstr>馬太福音 16:27</vt:lpstr>
      <vt:lpstr>馬太福音 16:28</vt:lpstr>
      <vt:lpstr>加拉太書 2:20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180</cp:revision>
  <dcterms:created xsi:type="dcterms:W3CDTF">2015-02-07T13:24:58Z</dcterms:created>
  <dcterms:modified xsi:type="dcterms:W3CDTF">2017-09-22T01:25:30Z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