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8" d="100"/>
          <a:sy n="58" d="100"/>
        </p:scale>
        <p:origin x="-1766"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063175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6/9/2017 12:35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763000" cy="5181600"/>
          </a:xfrm>
        </p:spPr>
        <p:txBody>
          <a:bodyPr/>
          <a:lstStyle/>
          <a:p>
            <a:pPr algn="ctr">
              <a:lnSpc>
                <a:spcPct val="100000"/>
              </a:lnSpc>
            </a:pPr>
            <a:r>
              <a:rPr lang="zh-TW" altLang="en-US" u="sng" dirty="0">
                <a:effectLst/>
                <a:latin typeface="楷体" pitchFamily="49" charset="-122"/>
                <a:ea typeface="楷体" pitchFamily="49" charset="-122"/>
              </a:rPr>
              <a:t>講道信息</a:t>
            </a:r>
            <a:r>
              <a:rPr lang="zh-TW" altLang="en-US" dirty="0">
                <a:effectLst/>
                <a:latin typeface="楷体" pitchFamily="49" charset="-122"/>
                <a:ea typeface="楷体" pitchFamily="49" charset="-122"/>
              </a:rPr>
              <a:t/>
            </a:r>
            <a:br>
              <a:rPr lang="zh-TW" altLang="en-US" dirty="0">
                <a:effectLst/>
                <a:latin typeface="楷体" pitchFamily="49" charset="-122"/>
                <a:ea typeface="楷体" pitchFamily="49" charset="-122"/>
              </a:rPr>
            </a:br>
            <a:r>
              <a:rPr lang="zh-TW" altLang="en-US" sz="4000" dirty="0" smtClean="0">
                <a:effectLst/>
                <a:latin typeface="楷体" pitchFamily="49" charset="-122"/>
                <a:ea typeface="楷体" pitchFamily="49" charset="-122"/>
              </a:rPr>
              <a:t>   </a:t>
            </a:r>
            <a:r>
              <a:rPr lang="en-US" altLang="zh-TW" sz="4000" dirty="0" smtClean="0">
                <a:effectLst/>
                <a:latin typeface="楷体" pitchFamily="49" charset="-122"/>
                <a:ea typeface="楷体" pitchFamily="49" charset="-122"/>
              </a:rPr>
              <a:t/>
            </a:r>
            <a:br>
              <a:rPr lang="en-US" altLang="zh-TW" sz="4000" dirty="0" smtClean="0">
                <a:effectLst/>
                <a:latin typeface="楷体" pitchFamily="49" charset="-122"/>
                <a:ea typeface="楷体" pitchFamily="49" charset="-122"/>
              </a:rPr>
            </a:br>
            <a:r>
              <a:rPr lang="en-US" altLang="zh-TW" dirty="0" smtClean="0">
                <a:effectLst/>
                <a:latin typeface="標楷體" pitchFamily="65" charset="-120"/>
                <a:ea typeface="標楷體" pitchFamily="65" charset="-120"/>
              </a:rPr>
              <a:t> 《</a:t>
            </a:r>
            <a:r>
              <a:rPr lang="zh-TW" altLang="en-US" dirty="0" smtClean="0">
                <a:effectLst/>
                <a:latin typeface="標楷體" pitchFamily="65" charset="-120"/>
                <a:ea typeface="標楷體" pitchFamily="65" charset="-120"/>
              </a:rPr>
              <a:t>成</a:t>
            </a:r>
            <a:r>
              <a:rPr lang="zh-TW" altLang="en-US" dirty="0" smtClean="0">
                <a:effectLst/>
                <a:latin typeface="標楷體" pitchFamily="65" charset="-120"/>
                <a:ea typeface="標楷體" pitchFamily="65" charset="-120"/>
              </a:rPr>
              <a:t>為</a:t>
            </a:r>
            <a:r>
              <a:rPr altLang="zh-TW" smtClean="0">
                <a:effectLst/>
                <a:latin typeface="標楷體" pitchFamily="65" charset="-120"/>
                <a:ea typeface="標楷體" pitchFamily="65" charset="-120"/>
              </a:rPr>
              <a:t>『</a:t>
            </a:r>
            <a:r>
              <a:rPr lang="zh-TW" altLang="en-US" dirty="0" smtClean="0">
                <a:effectLst/>
                <a:latin typeface="標楷體" pitchFamily="65" charset="-120"/>
                <a:ea typeface="標楷體" pitchFamily="65" charset="-120"/>
              </a:rPr>
              <a:t>安</a:t>
            </a:r>
            <a:r>
              <a:rPr lang="zh-TW" altLang="en-US" dirty="0" smtClean="0">
                <a:effectLst/>
                <a:latin typeface="標楷體" pitchFamily="65" charset="-120"/>
                <a:ea typeface="標楷體" pitchFamily="65" charset="-120"/>
              </a:rPr>
              <a:t>提</a:t>
            </a:r>
            <a:r>
              <a:rPr lang="zh-TW" altLang="en-US" dirty="0" smtClean="0">
                <a:effectLst/>
                <a:latin typeface="標楷體" pitchFamily="65" charset="-120"/>
                <a:ea typeface="標楷體" pitchFamily="65" charset="-120"/>
              </a:rPr>
              <a:t>阿</a:t>
            </a:r>
            <a:r>
              <a:rPr lang="en-US" altLang="zh-TW" dirty="0" smtClean="0">
                <a:effectLst/>
                <a:latin typeface="標楷體"/>
                <a:ea typeface="標楷體"/>
              </a:rPr>
              <a:t>』</a:t>
            </a:r>
            <a:r>
              <a:rPr lang="zh-TW" altLang="en-US" dirty="0" smtClean="0">
                <a:effectLst/>
                <a:latin typeface="標楷體" pitchFamily="65" charset="-120"/>
                <a:ea typeface="標楷體" pitchFamily="65" charset="-120"/>
              </a:rPr>
              <a:t>教</a:t>
            </a:r>
            <a:r>
              <a:rPr lang="zh-TW" altLang="en-US" dirty="0" smtClean="0">
                <a:effectLst/>
                <a:latin typeface="標楷體" pitchFamily="65" charset="-120"/>
                <a:ea typeface="標楷體" pitchFamily="65" charset="-120"/>
              </a:rPr>
              <a:t>會</a:t>
            </a:r>
            <a:r>
              <a:rPr lang="en-US" altLang="zh-TW" dirty="0" smtClean="0">
                <a:effectLst/>
                <a:latin typeface="標楷體" pitchFamily="65" charset="-120"/>
                <a:ea typeface="標楷體" pitchFamily="65" charset="-120"/>
              </a:rPr>
              <a:t>》</a:t>
            </a:r>
            <a:br>
              <a:rPr lang="en-US" altLang="zh-TW" dirty="0" smtClean="0">
                <a:effectLst/>
                <a:latin typeface="標楷體" pitchFamily="65" charset="-120"/>
                <a:ea typeface="標楷體" pitchFamily="65" charset="-120"/>
              </a:rPr>
            </a:br>
            <a:r>
              <a:rPr lang="en-US" altLang="zh-TW" sz="4400" dirty="0" smtClean="0">
                <a:latin typeface="標楷體" pitchFamily="65" charset="-120"/>
                <a:ea typeface="標楷體" pitchFamily="65" charset="-120"/>
              </a:rPr>
              <a:t> </a:t>
            </a:r>
            <a:r>
              <a:rPr lang="en-US" altLang="zh-TW" dirty="0" smtClean="0">
                <a:effectLst/>
                <a:latin typeface="標楷體" pitchFamily="65" charset="-120"/>
                <a:ea typeface="標楷體" pitchFamily="65" charset="-120"/>
              </a:rPr>
              <a:t/>
            </a:r>
            <a:br>
              <a:rPr lang="en-US" altLang="zh-TW" dirty="0" smtClean="0">
                <a:effectLst/>
                <a:latin typeface="標楷體" pitchFamily="65" charset="-120"/>
                <a:ea typeface="標楷體" pitchFamily="65" charset="-120"/>
              </a:rPr>
            </a:br>
            <a:r>
              <a:rPr lang="en-US" altLang="zh-TW" sz="4000" dirty="0" smtClean="0">
                <a:effectLst/>
                <a:latin typeface="楷体" panose="02010609060101010101" pitchFamily="49" charset="-122"/>
                <a:ea typeface="楷体" panose="02010609060101010101" pitchFamily="49" charset="-122"/>
              </a:rPr>
              <a:t>   </a:t>
            </a:r>
            <a:r>
              <a:rPr lang="en-US" altLang="zh-TW" sz="4000" dirty="0" smtClean="0">
                <a:latin typeface="楷体" pitchFamily="49" charset="-122"/>
                <a:ea typeface="楷体" pitchFamily="49" charset="-122"/>
              </a:rPr>
              <a:t>   </a:t>
            </a:r>
            <a:r>
              <a:rPr lang="en-US" altLang="zh-TW" sz="4800" dirty="0" smtClean="0">
                <a:effectLst/>
                <a:latin typeface="楷体" pitchFamily="49" charset="-122"/>
                <a:ea typeface="楷体" pitchFamily="49" charset="-122"/>
              </a:rPr>
              <a:t/>
            </a:r>
            <a:br>
              <a:rPr lang="en-US" altLang="zh-TW" sz="4800" dirty="0" smtClean="0">
                <a:effectLst/>
                <a:latin typeface="楷体" pitchFamily="49" charset="-122"/>
                <a:ea typeface="楷体" pitchFamily="49" charset="-122"/>
              </a:rPr>
            </a:br>
            <a:r>
              <a:rPr lang="zh-TW" altLang="en-US" sz="4800"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尤</a:t>
            </a:r>
            <a:r>
              <a:rPr lang="zh-TW" altLang="en-US" dirty="0">
                <a:effectLst/>
                <a:latin typeface="楷体" pitchFamily="49" charset="-122"/>
                <a:ea typeface="楷体" pitchFamily="49" charset="-122"/>
              </a:rPr>
              <a:t>陽生 牧師</a:t>
            </a:r>
          </a:p>
        </p:txBody>
      </p:sp>
    </p:spTree>
    <p:extLst>
      <p:ext uri="{BB962C8B-B14F-4D97-AF65-F5344CB8AC3E}">
        <p14:creationId xmlns="" xmlns:p14="http://schemas.microsoft.com/office/powerpoint/2010/main" val="5160917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PHOTO\in YELLOW.jpg"/>
          <p:cNvPicPr>
            <a:picLocks noChangeAspect="1" noChangeArrowheads="1"/>
          </p:cNvPicPr>
          <p:nvPr/>
        </p:nvPicPr>
        <p:blipFill>
          <a:blip r:embed="rId3" cstate="print"/>
          <a:srcRect/>
          <a:stretch>
            <a:fillRect/>
          </a:stretch>
        </p:blipFill>
        <p:spPr bwMode="auto">
          <a:xfrm>
            <a:off x="2819400" y="4495800"/>
            <a:ext cx="587573" cy="4476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493812"/>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找到了，就帶他來</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。足足有一年，他們一同在教會聚集，教導了許多人。門徒稱為基督徒，是從</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開始的。</a:t>
            </a:r>
            <a:endParaRPr lang="en-US" altLang="zh-TW" sz="4200" dirty="0" smtClean="0">
              <a:latin typeface="標楷體" pitchFamily="65" charset="-120"/>
              <a:ea typeface="標楷體" pitchFamily="65" charset="-120"/>
            </a:endParaRPr>
          </a:p>
          <a:p>
            <a:pPr marL="0" indent="0">
              <a:buNone/>
            </a:pP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尋著就導伊去</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。足足一年久，兩個及教會的人聚會，教示真多人。門徒叫做「基督徒」是對</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開始。</a:t>
            </a:r>
            <a:endParaRPr lang="en-US" altLang="zh-TW" sz="4200" dirty="0" smtClean="0">
              <a:solidFill>
                <a:srgbClr val="FFFF00"/>
              </a:solidFill>
              <a:latin typeface="標楷體" pitchFamily="65" charset="-120"/>
              <a:ea typeface="標楷體" pitchFamily="65" charset="-120"/>
            </a:endParaRPr>
          </a:p>
          <a:p>
            <a:pPr marL="0" indent="0">
              <a:buNone/>
            </a:pPr>
            <a:endParaRPr lang="en-US" altLang="zh-TW" sz="4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5786199"/>
          </a:xfrm>
        </p:spPr>
        <p:txBody>
          <a:bodyPr/>
          <a:lstStyle/>
          <a:p>
            <a:pPr marL="0" indent="0">
              <a:buNone/>
            </a:pP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華</a:t>
            </a:r>
            <a:r>
              <a:rPr lang="en-US" altLang="zh-TW"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安提阿</a:t>
            </a:r>
            <a:r>
              <a:rPr lang="zh-TW" altLang="en-US" sz="4000" dirty="0" smtClean="0">
                <a:latin typeface="標楷體" pitchFamily="65" charset="-120"/>
                <a:ea typeface="標楷體" pitchFamily="65" charset="-120"/>
              </a:rPr>
              <a:t>教會中，有幾位先知和教師，就是</a:t>
            </a:r>
            <a:r>
              <a:rPr lang="zh-TW" altLang="en-US" sz="4000" u="sng" dirty="0" smtClean="0">
                <a:latin typeface="標楷體" pitchFamily="65" charset="-120"/>
                <a:ea typeface="標楷體" pitchFamily="65" charset="-120"/>
              </a:rPr>
              <a:t>巴拿巴</a:t>
            </a:r>
            <a:r>
              <a:rPr lang="zh-TW" altLang="en-US" sz="4000" dirty="0" smtClean="0">
                <a:latin typeface="標楷體" pitchFamily="65" charset="-120"/>
                <a:ea typeface="標楷體" pitchFamily="65" charset="-120"/>
              </a:rPr>
              <a:t>、名叫</a:t>
            </a:r>
            <a:r>
              <a:rPr lang="zh-TW" altLang="en-US" sz="4000" u="sng" dirty="0" smtClean="0">
                <a:latin typeface="標楷體" pitchFamily="65" charset="-120"/>
                <a:ea typeface="標楷體" pitchFamily="65" charset="-120"/>
              </a:rPr>
              <a:t>尼結</a:t>
            </a:r>
            <a:r>
              <a:rPr lang="zh-TW" altLang="en-US" sz="4000" dirty="0" smtClean="0">
                <a:latin typeface="標楷體" pitchFamily="65" charset="-120"/>
                <a:ea typeface="標楷體" pitchFamily="65" charset="-120"/>
              </a:rPr>
              <a:t>的</a:t>
            </a:r>
            <a:r>
              <a:rPr lang="zh-TW" altLang="en-US" sz="4000" u="sng" dirty="0" smtClean="0">
                <a:latin typeface="標楷體" pitchFamily="65" charset="-120"/>
                <a:ea typeface="標楷體" pitchFamily="65" charset="-120"/>
              </a:rPr>
              <a:t>西面</a:t>
            </a:r>
            <a:r>
              <a:rPr lang="zh-TW" altLang="en-US"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古利奈</a:t>
            </a:r>
            <a:r>
              <a:rPr lang="zh-TW" altLang="en-US" sz="4000" dirty="0" smtClean="0">
                <a:latin typeface="標楷體" pitchFamily="65" charset="-120"/>
                <a:ea typeface="標楷體" pitchFamily="65" charset="-120"/>
              </a:rPr>
              <a:t>人</a:t>
            </a:r>
            <a:r>
              <a:rPr lang="zh-TW" altLang="en-US" sz="4000" u="sng" dirty="0" smtClean="0">
                <a:latin typeface="標楷體" pitchFamily="65" charset="-120"/>
                <a:ea typeface="標楷體" pitchFamily="65" charset="-120"/>
              </a:rPr>
              <a:t>路求</a:t>
            </a:r>
            <a:r>
              <a:rPr lang="zh-TW" altLang="en-US" sz="4000" dirty="0" smtClean="0">
                <a:latin typeface="標楷體" pitchFamily="65" charset="-120"/>
                <a:ea typeface="標楷體" pitchFamily="65" charset="-120"/>
              </a:rPr>
              <a:t>、與分封王</a:t>
            </a:r>
            <a:r>
              <a:rPr lang="zh-TW" altLang="en-US" sz="4000" u="sng" dirty="0" smtClean="0">
                <a:latin typeface="標楷體" pitchFamily="65" charset="-120"/>
                <a:ea typeface="標楷體" pitchFamily="65" charset="-120"/>
              </a:rPr>
              <a:t>希</a:t>
            </a:r>
            <a:r>
              <a:rPr lang="zh-TW" altLang="en-US" sz="4000" dirty="0" smtClean="0">
                <a:latin typeface="標楷體" pitchFamily="65" charset="-120"/>
                <a:ea typeface="標楷體" pitchFamily="65" charset="-120"/>
              </a:rPr>
              <a:t>律一同長大的</a:t>
            </a:r>
            <a:r>
              <a:rPr lang="zh-TW" altLang="en-US" sz="4000" u="sng" dirty="0" smtClean="0">
                <a:latin typeface="標楷體" pitchFamily="65" charset="-120"/>
                <a:ea typeface="標楷體" pitchFamily="65" charset="-120"/>
              </a:rPr>
              <a:t>馬念</a:t>
            </a:r>
            <a:r>
              <a:rPr lang="zh-TW" altLang="en-US" sz="4000" dirty="0" smtClean="0">
                <a:latin typeface="標楷體" pitchFamily="65" charset="-120"/>
                <a:ea typeface="標楷體" pitchFamily="65" charset="-120"/>
              </a:rPr>
              <a:t>，和</a:t>
            </a:r>
            <a:r>
              <a:rPr lang="zh-TW" altLang="en-US" sz="4000" u="sng" dirty="0" smtClean="0">
                <a:latin typeface="標楷體" pitchFamily="65" charset="-120"/>
                <a:ea typeface="標楷體" pitchFamily="65" charset="-120"/>
              </a:rPr>
              <a:t>掃羅</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marL="0" indent="0">
              <a:buNone/>
            </a:pP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台</a:t>
            </a:r>
            <a:r>
              <a:rPr lang="en-US" altLang="zh-TW" sz="4000" dirty="0" smtClean="0">
                <a:solidFill>
                  <a:srgbClr val="FFFF00"/>
                </a:solidFill>
                <a:latin typeface="標楷體" pitchFamily="65" charset="-120"/>
                <a:ea typeface="標楷體" pitchFamily="65" charset="-120"/>
              </a:rPr>
              <a:t>)</a:t>
            </a:r>
            <a:r>
              <a:rPr lang="zh-TW" altLang="en-US" sz="4000" u="sng" dirty="0" smtClean="0">
                <a:solidFill>
                  <a:srgbClr val="FFFF00"/>
                </a:solidFill>
                <a:latin typeface="標楷體" pitchFamily="65" charset="-120"/>
                <a:ea typeface="標楷體" pitchFamily="65" charset="-120"/>
              </a:rPr>
              <a:t>安提阿</a:t>
            </a:r>
            <a:r>
              <a:rPr lang="zh-TW" altLang="en-US" sz="4000" dirty="0" smtClean="0">
                <a:solidFill>
                  <a:srgbClr val="FFFF00"/>
                </a:solidFill>
                <a:latin typeface="標楷體" pitchFamily="65" charset="-120"/>
                <a:ea typeface="標楷體" pitchFamily="65" charset="-120"/>
              </a:rPr>
              <a:t>的教會有幾若個先知及教師，就是</a:t>
            </a:r>
            <a:r>
              <a:rPr lang="zh-TW" altLang="en-US" sz="4000" u="sng" dirty="0" smtClean="0">
                <a:solidFill>
                  <a:srgbClr val="FFFF00"/>
                </a:solidFill>
                <a:latin typeface="標楷體" pitchFamily="65" charset="-120"/>
                <a:ea typeface="標楷體" pitchFamily="65" charset="-120"/>
              </a:rPr>
              <a:t>巴拿巴</a:t>
            </a:r>
            <a:r>
              <a:rPr lang="zh-TW" altLang="en-US" sz="4000" dirty="0" smtClean="0">
                <a:solidFill>
                  <a:srgbClr val="FFFF00"/>
                </a:solidFill>
                <a:latin typeface="標楷體" pitchFamily="65" charset="-120"/>
                <a:ea typeface="標楷體" pitchFamily="65" charset="-120"/>
              </a:rPr>
              <a:t>，互人叫做「烏人」的</a:t>
            </a:r>
            <a:r>
              <a:rPr lang="zh-TW" altLang="en-US" sz="4000" u="sng" dirty="0" smtClean="0">
                <a:solidFill>
                  <a:srgbClr val="FFFF00"/>
                </a:solidFill>
                <a:latin typeface="標楷體" pitchFamily="65" charset="-120"/>
                <a:ea typeface="標楷體" pitchFamily="65" charset="-120"/>
              </a:rPr>
              <a:t>西緬</a:t>
            </a:r>
            <a:r>
              <a:rPr lang="zh-TW" altLang="en-US" sz="4000" dirty="0" smtClean="0">
                <a:solidFill>
                  <a:srgbClr val="FFFF00"/>
                </a:solidFill>
                <a:latin typeface="標楷體" pitchFamily="65" charset="-120"/>
                <a:ea typeface="標楷體" pitchFamily="65" charset="-120"/>
              </a:rPr>
              <a:t>、</a:t>
            </a:r>
            <a:r>
              <a:rPr lang="zh-TW" altLang="en-US" sz="4000" u="sng" dirty="0" smtClean="0">
                <a:solidFill>
                  <a:srgbClr val="FFFF00"/>
                </a:solidFill>
                <a:latin typeface="標楷體" pitchFamily="65" charset="-120"/>
                <a:ea typeface="標楷體" pitchFamily="65" charset="-120"/>
              </a:rPr>
              <a:t>古利奈</a:t>
            </a:r>
            <a:r>
              <a:rPr lang="zh-TW" altLang="en-US" sz="4000" dirty="0" smtClean="0">
                <a:solidFill>
                  <a:srgbClr val="FFFF00"/>
                </a:solidFill>
                <a:latin typeface="標楷體" pitchFamily="65" charset="-120"/>
                <a:ea typeface="標楷體" pitchFamily="65" charset="-120"/>
              </a:rPr>
              <a:t>人</a:t>
            </a:r>
            <a:r>
              <a:rPr lang="zh-TW" altLang="en-US" sz="4000" u="sng" dirty="0" smtClean="0">
                <a:solidFill>
                  <a:srgbClr val="FFFF00"/>
                </a:solidFill>
                <a:latin typeface="標楷體" pitchFamily="65" charset="-120"/>
                <a:ea typeface="標楷體" pitchFamily="65" charset="-120"/>
              </a:rPr>
              <a:t>路求</a:t>
            </a:r>
            <a:r>
              <a:rPr lang="zh-TW" altLang="en-US" sz="4000" dirty="0" smtClean="0">
                <a:solidFill>
                  <a:srgbClr val="FFFF00"/>
                </a:solidFill>
                <a:latin typeface="標楷體" pitchFamily="65" charset="-120"/>
                <a:ea typeface="標楷體" pitchFamily="65" charset="-120"/>
              </a:rPr>
              <a:t>，及分封的王</a:t>
            </a:r>
            <a:r>
              <a:rPr lang="zh-TW" altLang="en-US" sz="4000" u="sng" dirty="0" smtClean="0">
                <a:solidFill>
                  <a:srgbClr val="FFFF00"/>
                </a:solidFill>
                <a:latin typeface="標楷體" pitchFamily="65" charset="-120"/>
                <a:ea typeface="標楷體" pitchFamily="65" charset="-120"/>
              </a:rPr>
              <a:t>希律</a:t>
            </a:r>
            <a:r>
              <a:rPr lang="zh-TW" altLang="en-US" sz="4000" dirty="0" smtClean="0">
                <a:solidFill>
                  <a:srgbClr val="FFFF00"/>
                </a:solidFill>
                <a:latin typeface="標楷體" pitchFamily="65" charset="-120"/>
                <a:ea typeface="標楷體" pitchFamily="65" charset="-120"/>
              </a:rPr>
              <a:t>做夥大漢的</a:t>
            </a:r>
            <a:r>
              <a:rPr lang="zh-TW" altLang="en-US" sz="4000" u="sng" dirty="0" smtClean="0">
                <a:solidFill>
                  <a:srgbClr val="FFFF00"/>
                </a:solidFill>
                <a:latin typeface="標楷體" pitchFamily="65" charset="-120"/>
                <a:ea typeface="標楷體" pitchFamily="65" charset="-120"/>
              </a:rPr>
              <a:t>馬念</a:t>
            </a:r>
            <a:r>
              <a:rPr lang="zh-TW" altLang="en-US" sz="4000" dirty="0" smtClean="0">
                <a:solidFill>
                  <a:srgbClr val="FFFF00"/>
                </a:solidFill>
                <a:latin typeface="標楷體" pitchFamily="65" charset="-120"/>
                <a:ea typeface="標楷體" pitchFamily="65" charset="-120"/>
              </a:rPr>
              <a:t>，以及</a:t>
            </a:r>
            <a:r>
              <a:rPr lang="zh-TW" altLang="en-US" sz="4000" u="sng" dirty="0" smtClean="0">
                <a:solidFill>
                  <a:srgbClr val="FFFF00"/>
                </a:solidFill>
                <a:latin typeface="標楷體" pitchFamily="65" charset="-120"/>
                <a:ea typeface="標楷體" pitchFamily="65" charset="-120"/>
              </a:rPr>
              <a:t>掃羅</a:t>
            </a:r>
            <a:r>
              <a:rPr lang="zh-TW" altLang="en-US" sz="4000" dirty="0" smtClean="0">
                <a:solidFill>
                  <a:srgbClr val="FFFF00"/>
                </a:solidFill>
                <a:latin typeface="標楷體" pitchFamily="65" charset="-120"/>
                <a:ea typeface="標楷體" pitchFamily="65" charset="-120"/>
              </a:rPr>
              <a:t>。</a:t>
            </a:r>
            <a:endParaRPr lang="en-US" altLang="zh-TW" sz="4000" dirty="0" smtClean="0">
              <a:solidFill>
                <a:srgbClr val="FFFF00"/>
              </a:solidFill>
              <a:latin typeface="標楷體" pitchFamily="65" charset="-120"/>
              <a:ea typeface="標楷體" pitchFamily="65" charset="-120"/>
            </a:endParaRPr>
          </a:p>
          <a:p>
            <a:pPr marL="0" indent="0">
              <a:buNone/>
            </a:pPr>
            <a:endParaRPr lang="en-US" altLang="zh-TW" sz="40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G:\QTEC\PHOTO\in YELLOW.jpg"/>
          <p:cNvPicPr>
            <a:picLocks noChangeAspect="1" noChangeArrowheads="1"/>
          </p:cNvPicPr>
          <p:nvPr/>
        </p:nvPicPr>
        <p:blipFill>
          <a:blip r:embed="rId3" cstate="print"/>
          <a:srcRect/>
          <a:stretch>
            <a:fillRect/>
          </a:stretch>
        </p:blipFill>
        <p:spPr bwMode="auto">
          <a:xfrm>
            <a:off x="6172200" y="5181600"/>
            <a:ext cx="677863" cy="516467"/>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1828800" y="3962400"/>
            <a:ext cx="677863" cy="516467"/>
          </a:xfrm>
          <a:prstGeom prst="rect">
            <a:avLst/>
          </a:prstGeom>
          <a:noFill/>
        </p:spPr>
      </p:pic>
      <p:pic>
        <p:nvPicPr>
          <p:cNvPr id="7170" name="Picture 2" descr="G:\QTEC\PHOTO\in YELLOW.jpg"/>
          <p:cNvPicPr>
            <a:picLocks noChangeAspect="1" noChangeArrowheads="1"/>
          </p:cNvPicPr>
          <p:nvPr/>
        </p:nvPicPr>
        <p:blipFill>
          <a:blip r:embed="rId3" cstate="print"/>
          <a:srcRect/>
          <a:stretch>
            <a:fillRect/>
          </a:stretch>
        </p:blipFill>
        <p:spPr bwMode="auto">
          <a:xfrm>
            <a:off x="2286000" y="4588933"/>
            <a:ext cx="677863" cy="516467"/>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75542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他們事奉主，並且禁食的時候，聖靈說：“要為我把</a:t>
            </a:r>
            <a:r>
              <a:rPr lang="zh-TW" altLang="en-US" sz="4400" u="sng" dirty="0" smtClean="0">
                <a:latin typeface="標楷體" pitchFamily="65" charset="-120"/>
                <a:ea typeface="標楷體" pitchFamily="65" charset="-120"/>
              </a:rPr>
              <a:t>巴拿巴</a:t>
            </a:r>
            <a:r>
              <a:rPr lang="zh-TW" altLang="en-US" sz="4400" dirty="0" smtClean="0">
                <a:latin typeface="標楷體" pitchFamily="65" charset="-120"/>
                <a:ea typeface="標楷體" pitchFamily="65" charset="-120"/>
              </a:rPr>
              <a:t>和</a:t>
            </a:r>
            <a:r>
              <a:rPr lang="zh-TW" altLang="en-US" sz="4400" u="sng" dirty="0" smtClean="0">
                <a:latin typeface="標楷體" pitchFamily="65" charset="-120"/>
                <a:ea typeface="標楷體" pitchFamily="65" charset="-120"/>
              </a:rPr>
              <a:t>掃羅</a:t>
            </a:r>
            <a:r>
              <a:rPr lang="zh-TW" altLang="en-US" sz="4400" dirty="0" smtClean="0">
                <a:latin typeface="標楷體" pitchFamily="65" charset="-120"/>
                <a:ea typeface="標楷體" pitchFamily="65" charset="-120"/>
              </a:rPr>
              <a:t>分別出來，去作我呼召他們作的工。”</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dirty="0" smtClean="0">
                <a:latin typeface="標楷體" pitchFamily="65" charset="-120"/>
                <a:ea typeface="標楷體" pitchFamily="65" charset="-120"/>
              </a:rPr>
              <a:t>   </a:t>
            </a:r>
            <a:r>
              <a:rPr lang="zh-TW" altLang="en-US" sz="4400" dirty="0" smtClean="0">
                <a:solidFill>
                  <a:srgbClr val="FFFF00"/>
                </a:solidFill>
                <a:latin typeface="標楷體" pitchFamily="65" charset="-120"/>
                <a:ea typeface="標楷體" pitchFamily="65" charset="-120"/>
              </a:rPr>
              <a:t>啲敬拜主，禁食的時，聖神給講：「著為著我指派</a:t>
            </a:r>
            <a:r>
              <a:rPr lang="zh-TW" altLang="en-US" sz="4400" u="sng" dirty="0" smtClean="0">
                <a:solidFill>
                  <a:srgbClr val="FFFF00"/>
                </a:solidFill>
                <a:latin typeface="標楷體" pitchFamily="65" charset="-120"/>
                <a:ea typeface="標楷體" pitchFamily="65" charset="-120"/>
              </a:rPr>
              <a:t>巴拿巴</a:t>
            </a:r>
            <a:r>
              <a:rPr lang="zh-TW" altLang="en-US" sz="4400" dirty="0" smtClean="0">
                <a:solidFill>
                  <a:srgbClr val="FFFF00"/>
                </a:solidFill>
                <a:latin typeface="標楷體" pitchFamily="65" charset="-120"/>
                <a:ea typeface="標楷體" pitchFamily="65" charset="-120"/>
              </a:rPr>
              <a:t>及</a:t>
            </a:r>
            <a:r>
              <a:rPr lang="zh-TW" altLang="en-US" sz="4400" u="sng" dirty="0" smtClean="0">
                <a:solidFill>
                  <a:srgbClr val="FFFF00"/>
                </a:solidFill>
                <a:latin typeface="標楷體" pitchFamily="65" charset="-120"/>
                <a:ea typeface="標楷體" pitchFamily="65" charset="-120"/>
              </a:rPr>
              <a:t>掃羅</a:t>
            </a:r>
            <a:r>
              <a:rPr lang="zh-TW" altLang="en-US" sz="4400" dirty="0" smtClean="0">
                <a:solidFill>
                  <a:srgbClr val="FFFF00"/>
                </a:solidFill>
                <a:latin typeface="標楷體" pitchFamily="65" charset="-120"/>
                <a:ea typeface="標楷體" pitchFamily="65" charset="-120"/>
              </a:rPr>
              <a:t>去做我呼召做的工作。」</a:t>
            </a:r>
            <a:endParaRPr lang="en-US" altLang="zh-TW" sz="4400" dirty="0" smtClean="0">
              <a:solidFill>
                <a:srgbClr val="FFFF00"/>
              </a:solidFill>
              <a:latin typeface="標楷體" pitchFamily="65" charset="-120"/>
              <a:ea typeface="標楷體" pitchFamily="65" charset="-120"/>
            </a:endParaRPr>
          </a:p>
          <a:p>
            <a:pPr marL="0" indent="0">
              <a:buNone/>
            </a:pPr>
            <a:endParaRPr lang="en-US" altLang="zh-TW" sz="4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QTEC\PHOTO\in YELLOW.jpg"/>
          <p:cNvPicPr>
            <a:picLocks noChangeAspect="1" noChangeArrowheads="1"/>
          </p:cNvPicPr>
          <p:nvPr/>
        </p:nvPicPr>
        <p:blipFill>
          <a:blip r:embed="rId3" cstate="print"/>
          <a:srcRect/>
          <a:stretch>
            <a:fillRect/>
          </a:stretch>
        </p:blipFill>
        <p:spPr bwMode="auto">
          <a:xfrm>
            <a:off x="1447800" y="4724400"/>
            <a:ext cx="838200" cy="685800"/>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5867400" y="4800600"/>
            <a:ext cx="687586" cy="609600"/>
          </a:xfrm>
          <a:prstGeom prst="rect">
            <a:avLst/>
          </a:prstGeom>
          <a:noFill/>
        </p:spPr>
      </p:pic>
      <p:pic>
        <p:nvPicPr>
          <p:cNvPr id="6" name="Picture 2" descr="G:\QTEC\PHOTO\in YELLOW.jpg"/>
          <p:cNvPicPr>
            <a:picLocks noChangeAspect="1" noChangeArrowheads="1"/>
          </p:cNvPicPr>
          <p:nvPr/>
        </p:nvPicPr>
        <p:blipFill>
          <a:blip r:embed="rId3" cstate="print"/>
          <a:srcRect/>
          <a:stretch>
            <a:fillRect/>
          </a:stretch>
        </p:blipFill>
        <p:spPr bwMode="auto">
          <a:xfrm>
            <a:off x="2057400" y="3810000"/>
            <a:ext cx="687586" cy="6858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61692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於是他們禁食禱告，為兩人按手，就派他們去了。</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  禁食祈禱了後，</a:t>
            </a:r>
            <a:endParaRPr lang="en-US" altLang="zh-TW" sz="5400" dirty="0" smtClean="0">
              <a:solidFill>
                <a:srgbClr val="FFFF00"/>
              </a:solidFill>
              <a:latin typeface="標楷體" pitchFamily="65" charset="-120"/>
              <a:ea typeface="標楷體" pitchFamily="65" charset="-120"/>
            </a:endParaRPr>
          </a:p>
          <a:p>
            <a:pPr marL="0" indent="0">
              <a:buNone/>
            </a:pPr>
            <a:r>
              <a:rPr lang="zh-TW" altLang="en-US" sz="5400" dirty="0" smtClean="0">
                <a:solidFill>
                  <a:srgbClr val="FFFF00"/>
                </a:solidFill>
                <a:latin typeface="標楷體" pitchFamily="65" charset="-120"/>
                <a:ea typeface="標楷體" pitchFamily="65" charset="-120"/>
              </a:rPr>
              <a:t>給   按手，差派  出去。 </a:t>
            </a:r>
            <a:r>
              <a:rPr lang="zh-TW" altLang="en-US" sz="4800" dirty="0" smtClean="0">
                <a:latin typeface="標楷體" pitchFamily="65" charset="-120"/>
                <a:ea typeface="標楷體" pitchFamily="65" charset="-120"/>
              </a:rPr>
              <a:t/>
            </a:r>
            <a:br>
              <a:rPr lang="zh-TW" altLang="en-US" sz="4800" dirty="0" smtClean="0">
                <a:latin typeface="標楷體" pitchFamily="65" charset="-120"/>
                <a:ea typeface="標楷體" pitchFamily="65" charset="-120"/>
              </a:rPr>
            </a:br>
            <a:endParaRPr lang="en-US" altLang="zh-TW" sz="4800" dirty="0" smtClean="0">
              <a:solidFill>
                <a:srgbClr val="FFFF00"/>
              </a:solidFill>
              <a:latin typeface="標楷體" pitchFamily="65" charset="-120"/>
              <a:ea typeface="標楷體" pitchFamily="65" charset="-120"/>
            </a:endParaRPr>
          </a:p>
          <a:p>
            <a:pPr marL="0" indent="0">
              <a:buNone/>
            </a:pP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使徒行傳 </a:t>
            </a:r>
            <a:r>
              <a:rPr lang="en-US" altLang="zh-TW" dirty="0" smtClean="0">
                <a:effectLst/>
                <a:latin typeface="楷体" pitchFamily="49" charset="-122"/>
                <a:ea typeface="楷体" pitchFamily="49" charset="-122"/>
              </a:rPr>
              <a:t>11:19-26</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13:1-3</a:t>
            </a: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 YELLOW.jpg"/>
          <p:cNvPicPr>
            <a:picLocks noChangeAspect="1" noChangeArrowheads="1"/>
          </p:cNvPicPr>
          <p:nvPr/>
        </p:nvPicPr>
        <p:blipFill>
          <a:blip r:embed="rId3" cstate="print"/>
          <a:srcRect/>
          <a:stretch>
            <a:fillRect/>
          </a:stretch>
        </p:blipFill>
        <p:spPr bwMode="auto">
          <a:xfrm>
            <a:off x="4800600" y="5029200"/>
            <a:ext cx="727175" cy="5540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782848"/>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那些因</a:t>
            </a:r>
            <a:r>
              <a:rPr lang="zh-TW" altLang="en-US" sz="4200" u="sng" dirty="0" smtClean="0">
                <a:latin typeface="標楷體" pitchFamily="65" charset="-120"/>
                <a:ea typeface="標楷體" pitchFamily="65" charset="-120"/>
              </a:rPr>
              <a:t>司提反</a:t>
            </a:r>
            <a:r>
              <a:rPr lang="zh-TW" altLang="en-US" sz="4200" dirty="0" smtClean="0">
                <a:latin typeface="標楷體" pitchFamily="65" charset="-120"/>
                <a:ea typeface="標楷體" pitchFamily="65" charset="-120"/>
              </a:rPr>
              <a:t>事件遭受苦難而四散的門徒，一直走到</a:t>
            </a:r>
            <a:r>
              <a:rPr lang="zh-TW" altLang="en-US" sz="4200" u="sng" dirty="0" smtClean="0">
                <a:latin typeface="標楷體" pitchFamily="65" charset="-120"/>
                <a:ea typeface="標楷體" pitchFamily="65" charset="-120"/>
              </a:rPr>
              <a:t>腓尼基</a:t>
            </a:r>
            <a:r>
              <a:rPr lang="zh-TW" altLang="en-US" sz="4200" dirty="0" smtClean="0">
                <a:latin typeface="標楷體" pitchFamily="65" charset="-120"/>
                <a:ea typeface="標楷體" pitchFamily="65" charset="-120"/>
              </a:rPr>
              <a:t>、</a:t>
            </a:r>
            <a:r>
              <a:rPr lang="zh-TW" altLang="en-US" sz="4200" u="sng" dirty="0" smtClean="0">
                <a:latin typeface="標楷體" pitchFamily="65" charset="-120"/>
                <a:ea typeface="標楷體" pitchFamily="65" charset="-120"/>
              </a:rPr>
              <a:t>塞浦路斯</a:t>
            </a:r>
            <a:r>
              <a:rPr lang="zh-TW" altLang="en-US" sz="4200" dirty="0" smtClean="0">
                <a:latin typeface="標楷體" pitchFamily="65" charset="-120"/>
                <a:ea typeface="標楷體" pitchFamily="65" charset="-120"/>
              </a:rPr>
              <a:t>、</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；他們不對別人傳講，只對</a:t>
            </a:r>
            <a:r>
              <a:rPr lang="zh-TW" altLang="en-US" sz="4200" u="sng" dirty="0" smtClean="0">
                <a:latin typeface="標楷體" pitchFamily="65" charset="-120"/>
                <a:ea typeface="標楷體" pitchFamily="65" charset="-120"/>
              </a:rPr>
              <a:t>猶太</a:t>
            </a:r>
            <a:r>
              <a:rPr lang="zh-TW" altLang="en-US" sz="4200" dirty="0" smtClean="0">
                <a:latin typeface="標楷體" pitchFamily="65" charset="-120"/>
                <a:ea typeface="標楷體" pitchFamily="65" charset="-120"/>
              </a:rPr>
              <a:t>人傳講。</a:t>
            </a:r>
            <a:endParaRPr lang="en-US" altLang="zh-TW" sz="4200" dirty="0" smtClean="0">
              <a:latin typeface="標楷體" pitchFamily="65" charset="-120"/>
              <a:ea typeface="標楷體" pitchFamily="65" charset="-120"/>
            </a:endParaRPr>
          </a:p>
          <a:p>
            <a:pPr marL="0" indent="0">
              <a:buNone/>
            </a:pP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因為</a:t>
            </a:r>
            <a:r>
              <a:rPr lang="zh-TW" altLang="en-US" sz="4200" u="sng" dirty="0" smtClean="0">
                <a:solidFill>
                  <a:srgbClr val="FFFF00"/>
                </a:solidFill>
                <a:latin typeface="標楷體" pitchFamily="65" charset="-120"/>
                <a:ea typeface="標楷體" pitchFamily="65" charset="-120"/>
              </a:rPr>
              <a:t>司提反</a:t>
            </a:r>
            <a:r>
              <a:rPr lang="zh-TW" altLang="en-US" sz="4200" dirty="0" smtClean="0">
                <a:solidFill>
                  <a:srgbClr val="FFFF00"/>
                </a:solidFill>
                <a:latin typeface="標楷體" pitchFamily="65" charset="-120"/>
                <a:ea typeface="標楷體" pitchFamily="65" charset="-120"/>
              </a:rPr>
              <a:t>的代誌受迫害四散的信徒，有的到</a:t>
            </a:r>
            <a:r>
              <a:rPr lang="zh-TW" altLang="en-US" sz="4200" u="sng" dirty="0" smtClean="0">
                <a:solidFill>
                  <a:srgbClr val="FFFF00"/>
                </a:solidFill>
                <a:latin typeface="標楷體" pitchFamily="65" charset="-120"/>
                <a:ea typeface="標楷體" pitchFamily="65" charset="-120"/>
              </a:rPr>
              <a:t>腓尼基</a:t>
            </a:r>
            <a:r>
              <a:rPr lang="zh-TW" altLang="en-US" sz="4200" dirty="0" smtClean="0">
                <a:solidFill>
                  <a:srgbClr val="FFFF00"/>
                </a:solidFill>
                <a:latin typeface="標楷體" pitchFamily="65" charset="-120"/>
                <a:ea typeface="標楷體" pitchFamily="65" charset="-120"/>
              </a:rPr>
              <a:t>、</a:t>
            </a:r>
            <a:r>
              <a:rPr lang="zh-TW" altLang="en-US" sz="4200" u="sng" dirty="0" smtClean="0">
                <a:solidFill>
                  <a:srgbClr val="FFFF00"/>
                </a:solidFill>
                <a:latin typeface="標楷體" pitchFamily="65" charset="-120"/>
                <a:ea typeface="標楷體" pitchFamily="65" charset="-120"/>
              </a:rPr>
              <a:t>塞浦路斯</a:t>
            </a:r>
            <a:r>
              <a:rPr lang="zh-TW" altLang="en-US" sz="4200" dirty="0" smtClean="0">
                <a:solidFill>
                  <a:srgbClr val="FFFF00"/>
                </a:solidFill>
                <a:latin typeface="標楷體" pitchFamily="65" charset="-120"/>
                <a:ea typeface="標楷體" pitchFamily="65" charset="-120"/>
              </a:rPr>
              <a:t>，及</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，無對別人，只有對</a:t>
            </a:r>
            <a:r>
              <a:rPr lang="zh-TW" altLang="en-US" sz="4200" u="sng" dirty="0" smtClean="0">
                <a:solidFill>
                  <a:srgbClr val="FFFF00"/>
                </a:solidFill>
                <a:latin typeface="標楷體" pitchFamily="65" charset="-120"/>
                <a:ea typeface="標楷體" pitchFamily="65" charset="-120"/>
              </a:rPr>
              <a:t>猶太</a:t>
            </a:r>
            <a:r>
              <a:rPr lang="zh-TW" altLang="en-US" sz="4200" dirty="0" smtClean="0">
                <a:solidFill>
                  <a:srgbClr val="FFFF00"/>
                </a:solidFill>
                <a:latin typeface="標楷體" pitchFamily="65" charset="-120"/>
                <a:ea typeface="標楷體" pitchFamily="65" charset="-120"/>
              </a:rPr>
              <a:t>人傳道。</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 YELLOW.jpg"/>
          <p:cNvPicPr>
            <a:picLocks noChangeAspect="1" noChangeArrowheads="1"/>
          </p:cNvPicPr>
          <p:nvPr/>
        </p:nvPicPr>
        <p:blipFill>
          <a:blip r:embed="rId3" cstate="print"/>
          <a:srcRect/>
          <a:stretch>
            <a:fillRect/>
          </a:stretch>
        </p:blipFill>
        <p:spPr bwMode="auto">
          <a:xfrm>
            <a:off x="4648200" y="4724400"/>
            <a:ext cx="727175" cy="5540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01260"/>
          </a:xfrm>
        </p:spPr>
        <p:txBody>
          <a:bodyPr/>
          <a:lstStyle/>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華</a:t>
            </a: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但其中有些</a:t>
            </a:r>
            <a:r>
              <a:rPr lang="zh-TW" altLang="en-US" sz="4600" u="sng" dirty="0" smtClean="0">
                <a:latin typeface="標楷體" pitchFamily="65" charset="-120"/>
                <a:ea typeface="標楷體" pitchFamily="65" charset="-120"/>
              </a:rPr>
              <a:t>塞浦路斯</a:t>
            </a:r>
            <a:r>
              <a:rPr lang="zh-TW" altLang="en-US" sz="4600" dirty="0" smtClean="0">
                <a:latin typeface="標楷體" pitchFamily="65" charset="-120"/>
                <a:ea typeface="標楷體" pitchFamily="65" charset="-120"/>
              </a:rPr>
              <a:t>人和</a:t>
            </a:r>
            <a:r>
              <a:rPr lang="zh-TW" altLang="en-US" sz="4600" u="sng" dirty="0" smtClean="0">
                <a:latin typeface="標楷體" pitchFamily="65" charset="-120"/>
                <a:ea typeface="標楷體" pitchFamily="65" charset="-120"/>
              </a:rPr>
              <a:t>古利奈</a:t>
            </a:r>
            <a:r>
              <a:rPr lang="zh-TW" altLang="en-US" sz="4600" dirty="0" smtClean="0">
                <a:latin typeface="標楷體" pitchFamily="65" charset="-120"/>
                <a:ea typeface="標楷體" pitchFamily="65" charset="-120"/>
              </a:rPr>
              <a:t>人，來到</a:t>
            </a:r>
            <a:r>
              <a:rPr lang="zh-TW" altLang="en-US" sz="4600" u="sng" dirty="0" smtClean="0">
                <a:latin typeface="標楷體" pitchFamily="65" charset="-120"/>
                <a:ea typeface="標楷體" pitchFamily="65" charset="-120"/>
              </a:rPr>
              <a:t>安提阿</a:t>
            </a:r>
            <a:r>
              <a:rPr lang="zh-TW" altLang="en-US" sz="4600" dirty="0" smtClean="0">
                <a:latin typeface="標楷體" pitchFamily="65" charset="-120"/>
                <a:ea typeface="標楷體" pitchFamily="65" charset="-120"/>
              </a:rPr>
              <a:t>，也對</a:t>
            </a:r>
            <a:r>
              <a:rPr lang="zh-TW" altLang="en-US" sz="4600" u="sng" dirty="0" smtClean="0">
                <a:latin typeface="標楷體" pitchFamily="65" charset="-120"/>
                <a:ea typeface="標楷體" pitchFamily="65" charset="-120"/>
              </a:rPr>
              <a:t>希臘</a:t>
            </a:r>
            <a:r>
              <a:rPr lang="zh-TW" altLang="en-US" sz="4600" dirty="0" smtClean="0">
                <a:latin typeface="標楷體" pitchFamily="65" charset="-120"/>
                <a:ea typeface="標楷體" pitchFamily="65" charset="-120"/>
              </a:rPr>
              <a:t>人傳講主耶穌</a:t>
            </a:r>
            <a:endParaRPr lang="en-US" altLang="zh-TW" sz="4600" dirty="0" smtClean="0">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台</a:t>
            </a: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呣拘其中有一寡</a:t>
            </a:r>
            <a:r>
              <a:rPr lang="zh-TW" altLang="en-US" sz="4600" u="sng" dirty="0" smtClean="0">
                <a:solidFill>
                  <a:srgbClr val="FFFF00"/>
                </a:solidFill>
                <a:latin typeface="標楷體" pitchFamily="65" charset="-120"/>
                <a:ea typeface="標楷體" pitchFamily="65" charset="-120"/>
              </a:rPr>
              <a:t>塞浦路斯</a:t>
            </a:r>
            <a:r>
              <a:rPr lang="zh-TW" altLang="en-US" sz="4600" dirty="0" smtClean="0">
                <a:solidFill>
                  <a:srgbClr val="FFFF00"/>
                </a:solidFill>
                <a:latin typeface="標楷體" pitchFamily="65" charset="-120"/>
                <a:ea typeface="標楷體" pitchFamily="65" charset="-120"/>
              </a:rPr>
              <a:t>及</a:t>
            </a:r>
            <a:r>
              <a:rPr lang="zh-TW" altLang="en-US" sz="4600" u="sng" dirty="0" smtClean="0">
                <a:solidFill>
                  <a:srgbClr val="FFFF00"/>
                </a:solidFill>
                <a:latin typeface="標楷體" pitchFamily="65" charset="-120"/>
                <a:ea typeface="標楷體" pitchFamily="65" charset="-120"/>
              </a:rPr>
              <a:t>古利奈</a:t>
            </a:r>
            <a:r>
              <a:rPr lang="zh-TW" altLang="en-US" sz="4600" dirty="0" smtClean="0">
                <a:solidFill>
                  <a:srgbClr val="FFFF00"/>
                </a:solidFill>
                <a:latin typeface="標楷體" pitchFamily="65" charset="-120"/>
                <a:ea typeface="標楷體" pitchFamily="65" charset="-120"/>
              </a:rPr>
              <a:t>的信徒到</a:t>
            </a:r>
            <a:r>
              <a:rPr lang="zh-TW" altLang="en-US" sz="4600" u="sng" dirty="0" smtClean="0">
                <a:solidFill>
                  <a:srgbClr val="FFFF00"/>
                </a:solidFill>
                <a:latin typeface="標楷體" pitchFamily="65" charset="-120"/>
                <a:ea typeface="標楷體" pitchFamily="65" charset="-120"/>
              </a:rPr>
              <a:t>安提阿</a:t>
            </a:r>
            <a:r>
              <a:rPr lang="zh-TW" altLang="en-US" sz="4600" dirty="0" smtClean="0">
                <a:solidFill>
                  <a:srgbClr val="FFFF00"/>
                </a:solidFill>
                <a:latin typeface="標楷體" pitchFamily="65" charset="-120"/>
                <a:ea typeface="標楷體" pitchFamily="65" charset="-120"/>
              </a:rPr>
              <a:t>，嘛向</a:t>
            </a:r>
            <a:r>
              <a:rPr lang="zh-TW" altLang="en-US" sz="4600" u="sng" dirty="0" smtClean="0">
                <a:solidFill>
                  <a:srgbClr val="FFFF00"/>
                </a:solidFill>
                <a:latin typeface="標楷體" pitchFamily="65" charset="-120"/>
                <a:ea typeface="標楷體" pitchFamily="65" charset="-120"/>
              </a:rPr>
              <a:t>希臘</a:t>
            </a:r>
            <a:r>
              <a:rPr lang="zh-TW" altLang="en-US" sz="4600" dirty="0" smtClean="0">
                <a:solidFill>
                  <a:srgbClr val="FFFF00"/>
                </a:solidFill>
                <a:latin typeface="標楷體" pitchFamily="65" charset="-120"/>
                <a:ea typeface="標楷體" pitchFamily="65" charset="-120"/>
              </a:rPr>
              <a:t>人傳，對講起主耶穌的福音。</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PHOTO\in YELLOW.jpg"/>
          <p:cNvPicPr>
            <a:picLocks noChangeAspect="1" noChangeArrowheads="1"/>
          </p:cNvPicPr>
          <p:nvPr/>
        </p:nvPicPr>
        <p:blipFill>
          <a:blip r:embed="rId3" cstate="print"/>
          <a:srcRect/>
          <a:stretch>
            <a:fillRect/>
          </a:stretch>
        </p:blipFill>
        <p:spPr bwMode="auto">
          <a:xfrm>
            <a:off x="5486400" y="3124200"/>
            <a:ext cx="766763" cy="5842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157788"/>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主的手與他們同在，信而歸主的人就多起來。</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主的氣力及同在，信來歸主的人額真多。</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PHOTO\in YELLOW.jpg"/>
          <p:cNvPicPr>
            <a:picLocks noChangeAspect="1" noChangeArrowheads="1"/>
          </p:cNvPicPr>
          <p:nvPr/>
        </p:nvPicPr>
        <p:blipFill>
          <a:blip r:embed="rId3" cstate="print"/>
          <a:srcRect/>
          <a:stretch>
            <a:fillRect/>
          </a:stretch>
        </p:blipFill>
        <p:spPr bwMode="auto">
          <a:xfrm>
            <a:off x="3962400" y="4572000"/>
            <a:ext cx="866775" cy="6604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5358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這事傳到</a:t>
            </a:r>
            <a:r>
              <a:rPr lang="zh-TW" altLang="en-US" sz="5400" u="sng" dirty="0" smtClean="0">
                <a:latin typeface="標楷體" pitchFamily="65" charset="-120"/>
                <a:ea typeface="標楷體" pitchFamily="65" charset="-120"/>
              </a:rPr>
              <a:t>耶路撒冷</a:t>
            </a:r>
            <a:r>
              <a:rPr lang="zh-TW" altLang="en-US" sz="5400" dirty="0" smtClean="0">
                <a:latin typeface="標楷體" pitchFamily="65" charset="-120"/>
                <a:ea typeface="標楷體" pitchFamily="65" charset="-120"/>
              </a:rPr>
              <a:t>教會的耳中，他們就派</a:t>
            </a:r>
            <a:r>
              <a:rPr lang="zh-TW" altLang="en-US" sz="5400" u="sng" dirty="0" smtClean="0">
                <a:latin typeface="標楷體" pitchFamily="65" charset="-120"/>
                <a:ea typeface="標楷體" pitchFamily="65" charset="-120"/>
              </a:rPr>
              <a:t>巴拿巴</a:t>
            </a:r>
            <a:r>
              <a:rPr lang="zh-TW" altLang="en-US" sz="5400" dirty="0" smtClean="0">
                <a:latin typeface="標楷體" pitchFamily="65" charset="-120"/>
                <a:ea typeface="標楷體" pitchFamily="65" charset="-120"/>
              </a:rPr>
              <a:t>到</a:t>
            </a:r>
            <a:r>
              <a:rPr lang="zh-TW" altLang="en-US" sz="5400" u="sng" dirty="0" smtClean="0">
                <a:latin typeface="標楷體" pitchFamily="65" charset="-120"/>
                <a:ea typeface="標楷體" pitchFamily="65" charset="-120"/>
              </a:rPr>
              <a:t>安提阿</a:t>
            </a:r>
            <a:r>
              <a:rPr lang="zh-TW" altLang="en-US" sz="5400" dirty="0" smtClean="0">
                <a:latin typeface="標楷體" pitchFamily="65" charset="-120"/>
                <a:ea typeface="標楷體" pitchFamily="65" charset="-120"/>
              </a:rPr>
              <a:t>去。</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此個消息傳到</a:t>
            </a:r>
            <a:r>
              <a:rPr lang="zh-TW" altLang="en-US" sz="5400" u="sng" dirty="0" smtClean="0">
                <a:solidFill>
                  <a:srgbClr val="FFFF00"/>
                </a:solidFill>
                <a:latin typeface="標楷體" pitchFamily="65" charset="-120"/>
                <a:ea typeface="標楷體" pitchFamily="65" charset="-120"/>
              </a:rPr>
              <a:t>耶路撒冷</a:t>
            </a:r>
            <a:r>
              <a:rPr lang="zh-TW" altLang="en-US" sz="5400" dirty="0" smtClean="0">
                <a:solidFill>
                  <a:srgbClr val="FFFF00"/>
                </a:solidFill>
                <a:latin typeface="標楷體" pitchFamily="65" charset="-120"/>
                <a:ea typeface="標楷體" pitchFamily="65" charset="-120"/>
              </a:rPr>
              <a:t>的教會，就派</a:t>
            </a:r>
            <a:r>
              <a:rPr lang="zh-TW" altLang="en-US" sz="5400" u="sng" dirty="0" smtClean="0">
                <a:solidFill>
                  <a:srgbClr val="FFFF00"/>
                </a:solidFill>
                <a:latin typeface="標楷體" pitchFamily="65" charset="-120"/>
                <a:ea typeface="標楷體" pitchFamily="65" charset="-120"/>
              </a:rPr>
              <a:t>巴拿巴</a:t>
            </a:r>
            <a:r>
              <a:rPr lang="zh-TW" altLang="en-US" sz="5400" dirty="0" smtClean="0">
                <a:solidFill>
                  <a:srgbClr val="FFFF00"/>
                </a:solidFill>
                <a:latin typeface="標楷體" pitchFamily="65" charset="-120"/>
                <a:ea typeface="標楷體" pitchFamily="65" charset="-120"/>
              </a:rPr>
              <a:t>去</a:t>
            </a:r>
            <a:r>
              <a:rPr lang="zh-TW" altLang="en-US" sz="5400" u="sng" dirty="0" smtClean="0">
                <a:solidFill>
                  <a:srgbClr val="FFFF00"/>
                </a:solidFill>
                <a:latin typeface="標楷體" pitchFamily="65" charset="-120"/>
                <a:ea typeface="標楷體" pitchFamily="65" charset="-120"/>
              </a:rPr>
              <a:t>安提阿</a:t>
            </a:r>
            <a:r>
              <a:rPr lang="zh-TW" altLang="en-US" sz="5400" dirty="0" smtClean="0">
                <a:solidFill>
                  <a:srgbClr val="FFFF00"/>
                </a:solidFill>
                <a:latin typeface="標楷體" pitchFamily="65" charset="-120"/>
                <a:ea typeface="標楷體" pitchFamily="65" charset="-120"/>
              </a:rPr>
              <a:t>。</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QTEC\PHOTO\in YELLOW.jpg"/>
          <p:cNvPicPr>
            <a:picLocks noChangeAspect="1" noChangeArrowheads="1"/>
          </p:cNvPicPr>
          <p:nvPr/>
        </p:nvPicPr>
        <p:blipFill>
          <a:blip r:embed="rId3" cstate="print"/>
          <a:srcRect/>
          <a:stretch>
            <a:fillRect/>
          </a:stretch>
        </p:blipFill>
        <p:spPr bwMode="auto">
          <a:xfrm>
            <a:off x="990600" y="5105400"/>
            <a:ext cx="706339" cy="538163"/>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1981200" y="4343400"/>
            <a:ext cx="706339" cy="538163"/>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155257"/>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他到了那裡，看見　神所施的恩，就很歡喜，勸勉眾人堅心靠主。</a:t>
            </a:r>
            <a:endParaRPr lang="en-US" altLang="zh-TW" sz="5000" dirty="0" smtClean="0">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伊一下到位，看著上帝有賜恩惠，就歡喜，勸勉 大家著全心一意信靠主。</a:t>
            </a:r>
            <a:endParaRPr lang="en-US" altLang="zh-TW" sz="5000" dirty="0" smtClean="0">
              <a:solidFill>
                <a:srgbClr val="FFFF00"/>
              </a:solidFill>
              <a:latin typeface="標楷體" pitchFamily="65" charset="-120"/>
              <a:ea typeface="標楷體" pitchFamily="65" charset="-120"/>
            </a:endParaRPr>
          </a:p>
          <a:p>
            <a:pPr marL="0" indent="0">
              <a:buNone/>
            </a:pPr>
            <a:endParaRPr lang="en-US" altLang="zh-TW" sz="50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361468"/>
          </a:xfrm>
        </p:spPr>
        <p:txBody>
          <a:bodyPr/>
          <a:lstStyle/>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華</a:t>
            </a:r>
            <a:r>
              <a:rPr lang="en-US" altLang="zh-TW" sz="5200" dirty="0" smtClean="0">
                <a:latin typeface="標楷體" pitchFamily="65" charset="-120"/>
                <a:ea typeface="標楷體" pitchFamily="65" charset="-120"/>
              </a:rPr>
              <a:t>)</a:t>
            </a:r>
            <a:r>
              <a:rPr lang="zh-TW" altLang="en-US" sz="5200" u="sng" dirty="0" smtClean="0">
                <a:latin typeface="標楷體" pitchFamily="65" charset="-120"/>
                <a:ea typeface="標楷體" pitchFamily="65" charset="-120"/>
              </a:rPr>
              <a:t>巴拿巴</a:t>
            </a:r>
            <a:r>
              <a:rPr lang="zh-TW" altLang="en-US" sz="5200" dirty="0" smtClean="0">
                <a:latin typeface="標楷體" pitchFamily="65" charset="-120"/>
                <a:ea typeface="標楷體" pitchFamily="65" charset="-120"/>
              </a:rPr>
              <a:t>是個好人，滿有聖靈和信心，於是許多人歸了主。</a:t>
            </a:r>
            <a:endParaRPr lang="en-US" altLang="zh-TW" sz="5200" dirty="0" smtClean="0">
              <a:latin typeface="標楷體" pitchFamily="65" charset="-120"/>
              <a:ea typeface="標楷體" pitchFamily="65" charset="-120"/>
            </a:endParaRPr>
          </a:p>
          <a:p>
            <a:pPr marL="0" indent="0">
              <a:buNone/>
            </a:pPr>
            <a:r>
              <a:rPr lang="en-US" altLang="zh-TW" sz="5200" dirty="0" smtClean="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台</a:t>
            </a:r>
            <a:r>
              <a:rPr lang="en-US" altLang="zh-TW" sz="5200" dirty="0" smtClean="0">
                <a:solidFill>
                  <a:srgbClr val="FFFF00"/>
                </a:solidFill>
                <a:latin typeface="標楷體" pitchFamily="65" charset="-120"/>
                <a:ea typeface="標楷體" pitchFamily="65" charset="-120"/>
              </a:rPr>
              <a:t>)</a:t>
            </a:r>
            <a:r>
              <a:rPr lang="zh-TW" altLang="en-US" sz="5200" u="sng" dirty="0" smtClean="0">
                <a:solidFill>
                  <a:srgbClr val="FFFF00"/>
                </a:solidFill>
                <a:latin typeface="標楷體" pitchFamily="65" charset="-120"/>
                <a:ea typeface="標楷體" pitchFamily="65" charset="-120"/>
              </a:rPr>
              <a:t>巴拿巴</a:t>
            </a:r>
            <a:r>
              <a:rPr lang="zh-TW" altLang="en-US" sz="5200" dirty="0" smtClean="0">
                <a:solidFill>
                  <a:srgbClr val="FFFF00"/>
                </a:solidFill>
                <a:latin typeface="標楷體" pitchFamily="65" charset="-120"/>
                <a:ea typeface="標楷體" pitchFamily="65" charset="-120"/>
              </a:rPr>
              <a:t>是好人，互聖神充滿，閣有信心。彼時有真多人信主。</a:t>
            </a:r>
            <a:endParaRPr lang="en-US" altLang="zh-TW" sz="5200" dirty="0" smtClean="0">
              <a:solidFill>
                <a:srgbClr val="FFFF00"/>
              </a:solidFill>
              <a:latin typeface="標楷體" pitchFamily="65" charset="-120"/>
              <a:ea typeface="標楷體" pitchFamily="65" charset="-120"/>
            </a:endParaRPr>
          </a:p>
          <a:p>
            <a:pPr marL="0" indent="0">
              <a:buNone/>
            </a:pP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071884"/>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後來他到大數去找</a:t>
            </a:r>
            <a:r>
              <a:rPr lang="zh-TW" altLang="en-US" sz="5400" u="sng" dirty="0" smtClean="0">
                <a:latin typeface="標楷體" pitchFamily="65" charset="-120"/>
                <a:ea typeface="標楷體" pitchFamily="65" charset="-120"/>
              </a:rPr>
              <a:t>掃羅</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後來，</a:t>
            </a:r>
            <a:r>
              <a:rPr lang="zh-TW" altLang="en-US" sz="5400" u="sng" dirty="0" smtClean="0">
                <a:solidFill>
                  <a:srgbClr val="FFFF00"/>
                </a:solidFill>
                <a:latin typeface="標楷體" pitchFamily="65" charset="-120"/>
                <a:ea typeface="標楷體" pitchFamily="65" charset="-120"/>
              </a:rPr>
              <a:t>巴拿巴</a:t>
            </a:r>
            <a:r>
              <a:rPr lang="zh-TW" altLang="en-US" sz="5400" dirty="0" smtClean="0">
                <a:solidFill>
                  <a:srgbClr val="FFFF00"/>
                </a:solidFill>
                <a:latin typeface="標楷體" pitchFamily="65" charset="-120"/>
                <a:ea typeface="標楷體" pitchFamily="65" charset="-120"/>
              </a:rPr>
              <a:t>去</a:t>
            </a:r>
            <a:r>
              <a:rPr lang="zh-TW" altLang="en-US" sz="5400" u="sng" dirty="0" smtClean="0">
                <a:solidFill>
                  <a:srgbClr val="FFFF00"/>
                </a:solidFill>
                <a:latin typeface="標楷體" pitchFamily="65" charset="-120"/>
                <a:ea typeface="標楷體" pitchFamily="65" charset="-120"/>
              </a:rPr>
              <a:t>大數</a:t>
            </a:r>
            <a:r>
              <a:rPr lang="zh-TW" altLang="en-US" sz="5400" dirty="0" smtClean="0">
                <a:solidFill>
                  <a:srgbClr val="FFFF00"/>
                </a:solidFill>
                <a:latin typeface="標楷體" pitchFamily="65" charset="-120"/>
                <a:ea typeface="標楷體" pitchFamily="65" charset="-120"/>
              </a:rPr>
              <a:t>尋</a:t>
            </a:r>
            <a:r>
              <a:rPr lang="zh-TW" altLang="en-US" sz="5400" u="sng" dirty="0" smtClean="0">
                <a:solidFill>
                  <a:srgbClr val="FFFF00"/>
                </a:solidFill>
                <a:latin typeface="標楷體" pitchFamily="65" charset="-120"/>
                <a:ea typeface="標楷體" pitchFamily="65" charset="-120"/>
              </a:rPr>
              <a:t>掃羅</a:t>
            </a:r>
            <a:r>
              <a:rPr lang="zh-TW" altLang="en-US"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a:p>
            <a:pPr marL="0" indent="0">
              <a:buNone/>
            </a:pP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838</TotalTime>
  <Words>2137</Words>
  <Application>Microsoft Office PowerPoint</Application>
  <PresentationFormat>On-screen Show (4:3)</PresentationFormat>
  <Paragraphs>88</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講道信息      《成為『安提阿』教會》           尤陽生 牧師</vt:lpstr>
      <vt:lpstr> 使徒行傳 11:19-26        13:1-3  </vt:lpstr>
      <vt:lpstr>使徒行傳 11:19</vt:lpstr>
      <vt:lpstr>使徒行傳 11:20</vt:lpstr>
      <vt:lpstr>使徒行傳 11:21</vt:lpstr>
      <vt:lpstr>使徒行傳 11:22</vt:lpstr>
      <vt:lpstr>使徒行傳 11:23</vt:lpstr>
      <vt:lpstr>使徒行傳 11:24</vt:lpstr>
      <vt:lpstr>使徒行傳 11:25</vt:lpstr>
      <vt:lpstr>使徒行傳 11:26</vt:lpstr>
      <vt:lpstr>使徒行傳 13:1</vt:lpstr>
      <vt:lpstr>使徒行傳 13:2</vt:lpstr>
      <vt:lpstr>使徒行傳 13:3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YangShengYu</cp:lastModifiedBy>
  <cp:revision>177</cp:revision>
  <dcterms:created xsi:type="dcterms:W3CDTF">2015-02-07T13:24:58Z</dcterms:created>
  <dcterms:modified xsi:type="dcterms:W3CDTF">2017-06-09T04:35:35Z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