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4"/>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90" y="-31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12/14/2017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3:14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3:46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20</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3:23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12/14/2017 3:33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馬太福音 </a:t>
            </a:r>
            <a:r>
              <a:rPr lang="en-US" altLang="zh-TW" dirty="0" smtClean="0">
                <a:effectLst/>
                <a:latin typeface="楷体" pitchFamily="49" charset="-122"/>
                <a:ea typeface="楷体" pitchFamily="49" charset="-122"/>
              </a:rPr>
              <a:t>20:1-16;</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zh-TW" altLang="en-US" dirty="0" smtClean="0">
                <a:effectLst/>
                <a:latin typeface="楷体" pitchFamily="49" charset="-122"/>
                <a:ea typeface="楷体" pitchFamily="49" charset="-122"/>
              </a:rPr>
              <a:t>羅馬</a:t>
            </a:r>
            <a:r>
              <a:rPr lang="zh-TW" altLang="en-US" dirty="0" smtClean="0">
                <a:effectLst/>
                <a:latin typeface="楷体" pitchFamily="49" charset="-122"/>
                <a:ea typeface="楷体" pitchFamily="49" charset="-122"/>
              </a:rPr>
              <a:t>書    </a:t>
            </a:r>
            <a:r>
              <a:rPr lang="en-US" altLang="zh-TW" dirty="0" smtClean="0">
                <a:effectLst/>
                <a:latin typeface="楷体" pitchFamily="49" charset="-122"/>
                <a:ea typeface="楷体" pitchFamily="49" charset="-122"/>
              </a:rPr>
              <a:t>3:2</a:t>
            </a:r>
            <a:r>
              <a:rPr lang="en-US" altLang="zh-TW" dirty="0" smtClean="0">
                <a:effectLst/>
                <a:latin typeface="楷体" pitchFamily="49" charset="-122"/>
                <a:ea typeface="楷体" pitchFamily="49" charset="-122"/>
              </a:rPr>
              <a:t>2-24</a:t>
            </a:r>
            <a:endParaRPr lang="en-US" altLang="zh-TW" dirty="0">
              <a:effectLst/>
              <a:latin typeface="楷体" pitchFamily="49" charset="-122"/>
              <a:ea typeface="楷体" pitchFamily="49" charset="-122"/>
            </a:endParaRPr>
          </a:p>
        </p:txBody>
      </p:sp>
    </p:spTree>
    <p:extLst>
      <p:ext uri="{BB962C8B-B14F-4D97-AF65-F5344CB8AC3E}">
        <p14:creationId xmlns:p14="http://schemas.microsoft.com/office/powerpoint/2010/main" xmlns="" val="398888138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許個下晡五點才來的，逐個人領著一個銀。</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代先來做工的人想講家己會領較多</a:t>
            </a:r>
            <a:r>
              <a:rPr lang="zh-TW" altLang="en-US" sz="5400" dirty="0" smtClean="0">
                <a:latin typeface="標楷體" pitchFamily="65" charset="-120"/>
                <a:ea typeface="標楷體" pitchFamily="65" charset="-120"/>
              </a:rPr>
              <a:t>，呣拘</a:t>
            </a:r>
            <a:r>
              <a:rPr lang="zh-TW" altLang="en-US" sz="5400" dirty="0" smtClean="0">
                <a:latin typeface="標楷體" pitchFamily="65" charset="-120"/>
                <a:ea typeface="標楷體" pitchFamily="65" charset="-120"/>
              </a:rPr>
              <a:t>逐個人嘛只有領一個銀。</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D:\紐約聖教會\PPT\PHOTO\in.jpg"/>
          <p:cNvPicPr>
            <a:picLocks noChangeAspect="1" noChangeArrowheads="1"/>
          </p:cNvPicPr>
          <p:nvPr/>
        </p:nvPicPr>
        <p:blipFill>
          <a:blip r:embed="rId3" cstate="print"/>
          <a:srcRect/>
          <a:stretch>
            <a:fillRect/>
          </a:stretch>
        </p:blipFill>
        <p:spPr bwMode="auto">
          <a:xfrm>
            <a:off x="852488" y="1447800"/>
            <a:ext cx="900112" cy="6858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747897"/>
          </a:xfrm>
        </p:spPr>
        <p:txBody>
          <a:bodyPr/>
          <a:lstStyle/>
          <a:p>
            <a:pPr marL="0" indent="0">
              <a:buNone/>
            </a:pPr>
            <a:r>
              <a:rPr lang="zh-TW" altLang="en-US" sz="5400" dirty="0" smtClean="0">
                <a:latin typeface="標楷體" pitchFamily="65" charset="-120"/>
                <a:ea typeface="標楷體" pitchFamily="65" charset="-120"/>
              </a:rPr>
              <a:t>   領</a:t>
            </a:r>
            <a:r>
              <a:rPr lang="zh-TW" altLang="en-US" sz="5400" dirty="0" smtClean="0">
                <a:latin typeface="標楷體" pitchFamily="65" charset="-120"/>
                <a:ea typeface="標楷體" pitchFamily="65" charset="-120"/>
              </a:rPr>
              <a:t>了，對主人埋怨，</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諸個最後來的人只有做一點鐘若定，阮互日頭曝歸日，勞苦工作，你竟然</a:t>
            </a:r>
            <a:r>
              <a:rPr lang="zh-TW" altLang="en-US" sz="5400" dirty="0" smtClean="0">
                <a:latin typeface="標楷體" pitchFamily="65" charset="-120"/>
                <a:ea typeface="標楷體" pitchFamily="65" charset="-120"/>
              </a:rPr>
              <a:t>互  及</a:t>
            </a:r>
            <a:r>
              <a:rPr lang="zh-TW" altLang="en-US" sz="5400" dirty="0" smtClean="0">
                <a:latin typeface="標楷體" pitchFamily="65" charset="-120"/>
                <a:ea typeface="標楷體" pitchFamily="65" charset="-120"/>
              </a:rPr>
              <a:t>阮領平多！</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pic>
        <p:nvPicPr>
          <p:cNvPr id="8194" name="Picture 2" descr="D:\紐約聖教會\PPT\PHOTO\in.jpg"/>
          <p:cNvPicPr>
            <a:picLocks noChangeAspect="1" noChangeArrowheads="1"/>
          </p:cNvPicPr>
          <p:nvPr/>
        </p:nvPicPr>
        <p:blipFill>
          <a:blip r:embed="rId3" cstate="print"/>
          <a:srcRect/>
          <a:stretch>
            <a:fillRect/>
          </a:stretch>
        </p:blipFill>
        <p:spPr bwMode="auto">
          <a:xfrm>
            <a:off x="2743200" y="3733800"/>
            <a:ext cx="754261" cy="574675"/>
          </a:xfrm>
          <a:prstGeom prst="rect">
            <a:avLst/>
          </a:prstGeom>
          <a:noFill/>
        </p:spPr>
      </p:pic>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主人應其中一個人講：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朋友，我對</a:t>
            </a:r>
            <a:r>
              <a:rPr lang="zh-TW" altLang="en-US" sz="5400" dirty="0" smtClean="0">
                <a:latin typeface="標楷體" pitchFamily="65" charset="-120"/>
                <a:ea typeface="標楷體" pitchFamily="65" charset="-120"/>
              </a:rPr>
              <a:t>你呣是</a:t>
            </a:r>
            <a:r>
              <a:rPr lang="zh-TW" altLang="en-US" sz="5400" dirty="0" smtClean="0">
                <a:latin typeface="標楷體" pitchFamily="65" charset="-120"/>
                <a:ea typeface="標楷體" pitchFamily="65" charset="-120"/>
              </a:rPr>
              <a:t>無公道。你</a:t>
            </a:r>
            <a:r>
              <a:rPr lang="zh-TW" altLang="en-US" sz="5400" dirty="0" smtClean="0">
                <a:latin typeface="標楷體" pitchFamily="65" charset="-120"/>
                <a:ea typeface="標楷體" pitchFamily="65" charset="-120"/>
              </a:rPr>
              <a:t>豈呣是</a:t>
            </a:r>
            <a:r>
              <a:rPr lang="zh-TW" altLang="en-US" sz="5400" dirty="0" smtClean="0">
                <a:latin typeface="標楷體" pitchFamily="65" charset="-120"/>
                <a:ea typeface="標楷體" pitchFamily="65" charset="-120"/>
              </a:rPr>
              <a:t>及我約定一日一個銀？</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提你的工錢，轉去！我欲互上尾來的及你領平多。</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D:\紐約聖教會\PPT\PHOTO\boe2.jpg"/>
          <p:cNvPicPr>
            <a:picLocks noChangeAspect="1" noChangeArrowheads="1"/>
          </p:cNvPicPr>
          <p:nvPr/>
        </p:nvPicPr>
        <p:blipFill>
          <a:blip r:embed="rId3" cstate="print"/>
          <a:srcRect/>
          <a:stretch>
            <a:fillRect/>
          </a:stretch>
        </p:blipFill>
        <p:spPr bwMode="auto">
          <a:xfrm>
            <a:off x="1219200" y="2209800"/>
            <a:ext cx="936159" cy="63658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我用家己的物做我愛做的</a:t>
            </a:r>
            <a:r>
              <a:rPr lang="zh-TW" altLang="en-US" sz="5400" dirty="0" smtClean="0">
                <a:latin typeface="標楷體" pitchFamily="65" charset="-120"/>
                <a:ea typeface="標楷體" pitchFamily="65" charset="-120"/>
              </a:rPr>
              <a:t>豈  用</a:t>
            </a:r>
            <a:r>
              <a:rPr lang="zh-TW" altLang="en-US" sz="5400" dirty="0" smtClean="0">
                <a:latin typeface="標楷體" pitchFamily="65" charset="-120"/>
                <a:ea typeface="標楷體" pitchFamily="65" charset="-120"/>
              </a:rPr>
              <a:t>得？我慷慨，</a:t>
            </a:r>
            <a:r>
              <a:rPr lang="zh-TW" altLang="en-US" sz="5400" dirty="0" smtClean="0">
                <a:latin typeface="標楷體" pitchFamily="65" charset="-120"/>
                <a:ea typeface="標楷體" pitchFamily="65" charset="-120"/>
              </a:rPr>
              <a:t>你啲目</a:t>
            </a:r>
            <a:r>
              <a:rPr lang="zh-TW" altLang="en-US" sz="5400" dirty="0" smtClean="0">
                <a:latin typeface="標楷體" pitchFamily="65" charset="-120"/>
                <a:ea typeface="標楷體" pitchFamily="65" charset="-120"/>
              </a:rPr>
              <a:t>眶赤是無？</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15991"/>
          </a:xfrm>
        </p:spPr>
        <p:txBody>
          <a:bodyPr/>
          <a:lstStyle/>
          <a:p>
            <a:pPr marL="0" indent="0">
              <a:buNone/>
            </a:pPr>
            <a:r>
              <a:rPr lang="zh-TW" altLang="en-US" sz="5400" dirty="0" smtClean="0">
                <a:latin typeface="標楷體" pitchFamily="65" charset="-120"/>
                <a:ea typeface="標楷體" pitchFamily="65" charset="-120"/>
              </a:rPr>
              <a:t>「按呢，上路尾的會做第一；第一的會做上路尾。」 </a:t>
            </a:r>
            <a:br>
              <a:rPr lang="zh-TW" altLang="en-US" sz="5400" dirty="0" smtClean="0">
                <a:latin typeface="標楷體" pitchFamily="65" charset="-120"/>
                <a:ea typeface="標楷體" pitchFamily="65" charset="-120"/>
              </a:rPr>
            </a:b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3:22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及上帝建立合宜的關係是通過信耶穌基督。上帝按呢對待所有信基督的人，攏無差別。</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D:\紐約聖教會\PPT\PHOTO\boe2.jpg"/>
          <p:cNvPicPr>
            <a:picLocks noChangeAspect="1" noChangeArrowheads="1"/>
          </p:cNvPicPr>
          <p:nvPr/>
        </p:nvPicPr>
        <p:blipFill>
          <a:blip r:embed="rId3" cstate="print"/>
          <a:srcRect/>
          <a:stretch>
            <a:fillRect/>
          </a:stretch>
        </p:blipFill>
        <p:spPr bwMode="auto">
          <a:xfrm>
            <a:off x="5486400" y="2209800"/>
            <a:ext cx="882463" cy="6000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3:23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因為所有的人攏犯罪，致到上帝的榮光</a:t>
            </a:r>
            <a:r>
              <a:rPr lang="zh-TW" altLang="en-US" sz="5400" dirty="0" smtClean="0">
                <a:latin typeface="標楷體" pitchFamily="65" charset="-120"/>
                <a:ea typeface="標楷體" pitchFamily="65" charset="-120"/>
              </a:rPr>
              <a:t>得  著</a:t>
            </a:r>
            <a:r>
              <a:rPr lang="zh-TW" altLang="en-US"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「天國親像一個園主透早出去倩工人來伊的葡萄園做工。</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羅馬書 </a:t>
            </a:r>
            <a:r>
              <a:rPr lang="en-US" altLang="zh-TW" sz="5400" dirty="0" smtClean="0">
                <a:effectLst/>
                <a:latin typeface="楷体" pitchFamily="49" charset="-122"/>
                <a:ea typeface="楷体" pitchFamily="49" charset="-122"/>
              </a:rPr>
              <a:t>3:24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不過，對上帝所賜白白的恩典，通過基督耶穌完成的救贖，人通及上帝有合宜的關係。</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紐約聖教會\PPT\PHOTO\in.jpg"/>
          <p:cNvPicPr>
            <a:picLocks noChangeAspect="1" noChangeArrowheads="1"/>
          </p:cNvPicPr>
          <p:nvPr/>
        </p:nvPicPr>
        <p:blipFill>
          <a:blip r:embed="rId3" cstate="print"/>
          <a:srcRect/>
          <a:stretch>
            <a:fillRect/>
          </a:stretch>
        </p:blipFill>
        <p:spPr bwMode="auto">
          <a:xfrm>
            <a:off x="1981200" y="2133600"/>
            <a:ext cx="945952" cy="72072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伊及工人約定一日一個銀，就</a:t>
            </a:r>
            <a:r>
              <a:rPr lang="zh-TW" altLang="en-US" sz="5400" dirty="0" smtClean="0">
                <a:latin typeface="標楷體" pitchFamily="65" charset="-120"/>
                <a:ea typeface="標楷體" pitchFamily="65" charset="-120"/>
              </a:rPr>
              <a:t>差  去</a:t>
            </a:r>
            <a:r>
              <a:rPr lang="zh-TW" altLang="en-US" sz="5400" dirty="0" smtClean="0">
                <a:latin typeface="標楷體" pitchFamily="65" charset="-120"/>
                <a:ea typeface="標楷體" pitchFamily="65" charset="-120"/>
              </a:rPr>
              <a:t>葡萄園做工。</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早起時九點左右伊閣出去，看著有一寡人佇市場口徛，無代誌做，</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紐約聖教會\PPT\PHOTO\in.jpg"/>
          <p:cNvPicPr>
            <a:picLocks noChangeAspect="1" noChangeArrowheads="1"/>
          </p:cNvPicPr>
          <p:nvPr/>
        </p:nvPicPr>
        <p:blipFill>
          <a:blip r:embed="rId3" cstate="print"/>
          <a:srcRect/>
          <a:stretch>
            <a:fillRect/>
          </a:stretch>
        </p:blipFill>
        <p:spPr bwMode="auto">
          <a:xfrm>
            <a:off x="1981200" y="1524000"/>
            <a:ext cx="770930" cy="5873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就</a:t>
            </a:r>
            <a:r>
              <a:rPr lang="zh-TW" altLang="en-US" sz="5400" dirty="0" smtClean="0">
                <a:latin typeface="標楷體" pitchFamily="65" charset="-120"/>
                <a:ea typeface="標楷體" pitchFamily="65" charset="-120"/>
              </a:rPr>
              <a:t>對  講</a:t>
            </a:r>
            <a:r>
              <a:rPr lang="zh-TW" altLang="en-US" sz="5400" dirty="0" smtClean="0">
                <a:latin typeface="標楷體" pitchFamily="65" charset="-120"/>
                <a:ea typeface="標楷體" pitchFamily="65" charset="-120"/>
              </a:rPr>
              <a:t>：</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恁嘛去葡萄園做工，我會互恁公道的工錢。</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D:\紐約聖教會\PPT\PHOTO\in.jpg"/>
          <p:cNvPicPr>
            <a:picLocks noChangeAspect="1" noChangeArrowheads="1"/>
          </p:cNvPicPr>
          <p:nvPr/>
        </p:nvPicPr>
        <p:blipFill>
          <a:blip r:embed="rId3" cstate="print"/>
          <a:srcRect/>
          <a:stretch>
            <a:fillRect/>
          </a:stretch>
        </p:blipFill>
        <p:spPr bwMode="auto">
          <a:xfrm>
            <a:off x="685800" y="1524000"/>
            <a:ext cx="770930" cy="587375"/>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  就</a:t>
            </a:r>
            <a:r>
              <a:rPr lang="zh-TW" altLang="en-US" sz="5400" dirty="0" smtClean="0">
                <a:latin typeface="標楷體" pitchFamily="65" charset="-120"/>
                <a:ea typeface="標楷體" pitchFamily="65" charset="-120"/>
              </a:rPr>
              <a:t>去。中晝十二點及下晡三點左右伊閣出去，嘛按呢做。</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紐約聖教會\PPT\PHOTO\in.jpg"/>
          <p:cNvPicPr>
            <a:picLocks noChangeAspect="1" noChangeArrowheads="1"/>
          </p:cNvPicPr>
          <p:nvPr/>
        </p:nvPicPr>
        <p:blipFill>
          <a:blip r:embed="rId3" cstate="print"/>
          <a:srcRect/>
          <a:stretch>
            <a:fillRect/>
          </a:stretch>
        </p:blipFill>
        <p:spPr bwMode="auto">
          <a:xfrm>
            <a:off x="762000" y="3276600"/>
            <a:ext cx="800100" cy="6096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323987"/>
          </a:xfrm>
        </p:spPr>
        <p:txBody>
          <a:bodyPr/>
          <a:lstStyle/>
          <a:p>
            <a:pPr marL="0" indent="0">
              <a:buNone/>
            </a:pPr>
            <a:r>
              <a:rPr lang="zh-TW" altLang="en-US" sz="5400" dirty="0" smtClean="0">
                <a:latin typeface="標楷體" pitchFamily="65" charset="-120"/>
                <a:ea typeface="標楷體" pitchFamily="65" charset="-120"/>
              </a:rPr>
              <a:t>下晡五點，伊閣出去，</a:t>
            </a:r>
            <a:r>
              <a:rPr lang="zh-TW" altLang="en-US" sz="5400" dirty="0" smtClean="0">
                <a:latin typeface="標楷體" pitchFamily="65" charset="-120"/>
                <a:ea typeface="標楷體" pitchFamily="65" charset="-120"/>
              </a:rPr>
              <a:t>看</a:t>
            </a:r>
            <a:endParaRPr lang="en-US" altLang="zh-TW" sz="5400" dirty="0" smtClean="0">
              <a:latin typeface="標楷體" pitchFamily="65" charset="-120"/>
              <a:ea typeface="標楷體" pitchFamily="65" charset="-120"/>
            </a:endParaRPr>
          </a:p>
          <a:p>
            <a:pPr marL="0" indent="0">
              <a:buNone/>
            </a:pPr>
            <a:r>
              <a:rPr lang="zh-TW" altLang="en-US" sz="5400" dirty="0" smtClean="0">
                <a:latin typeface="標楷體" pitchFamily="65" charset="-120"/>
                <a:ea typeface="標楷體" pitchFamily="65" charset="-120"/>
              </a:rPr>
              <a:t>著</a:t>
            </a:r>
            <a:r>
              <a:rPr lang="zh-TW" altLang="en-US" sz="5400" dirty="0" smtClean="0">
                <a:latin typeface="標楷體" pitchFamily="65" charset="-120"/>
                <a:ea typeface="標楷體" pitchFamily="65" charset="-120"/>
              </a:rPr>
              <a:t>有一寡人徛佇遐，就</a:t>
            </a:r>
            <a:r>
              <a:rPr lang="zh-TW" altLang="en-US" sz="5400" dirty="0" smtClean="0">
                <a:latin typeface="標楷體" pitchFamily="65" charset="-120"/>
                <a:ea typeface="標楷體" pitchFamily="65" charset="-120"/>
              </a:rPr>
              <a:t>對</a:t>
            </a:r>
            <a:endParaRPr lang="en-US" altLang="zh-TW" sz="5400" dirty="0" smtClean="0">
              <a:latin typeface="標楷體" pitchFamily="65" charset="-120"/>
              <a:ea typeface="標楷體" pitchFamily="65" charset="-120"/>
            </a:endParaRPr>
          </a:p>
          <a:p>
            <a:pPr marL="0" indent="0">
              <a:buNone/>
            </a:pPr>
            <a:r>
              <a:rPr lang="zh-TW" altLang="en-US" sz="5400" dirty="0" smtClean="0">
                <a:latin typeface="標楷體" pitchFamily="65" charset="-120"/>
                <a:ea typeface="標楷體" pitchFamily="65" charset="-120"/>
              </a:rPr>
              <a:t>   講</a:t>
            </a:r>
            <a:r>
              <a:rPr lang="zh-TW" altLang="en-US" sz="5400" dirty="0" smtClean="0">
                <a:latin typeface="標楷體" pitchFamily="65" charset="-120"/>
                <a:ea typeface="標楷體" pitchFamily="65" charset="-120"/>
              </a:rPr>
              <a:t>，</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恁哪歸日徛佇遮</a:t>
            </a:r>
            <a:r>
              <a:rPr lang="zh-TW" altLang="en-US" sz="5400" dirty="0" smtClean="0">
                <a:latin typeface="標楷體" pitchFamily="65" charset="-120"/>
                <a:ea typeface="標楷體" pitchFamily="65" charset="-120"/>
              </a:rPr>
              <a:t>，無</a:t>
            </a:r>
            <a:r>
              <a:rPr lang="zh-TW" altLang="en-US" sz="5400" dirty="0" smtClean="0">
                <a:latin typeface="標楷體" pitchFamily="65" charset="-120"/>
                <a:ea typeface="標楷體" pitchFamily="65" charset="-120"/>
              </a:rPr>
              <a:t>代誌做。</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descr="D:\紐約聖教會\PPT\PHOTO\in.jpg"/>
          <p:cNvPicPr>
            <a:picLocks noChangeAspect="1" noChangeArrowheads="1"/>
          </p:cNvPicPr>
          <p:nvPr/>
        </p:nvPicPr>
        <p:blipFill>
          <a:blip r:embed="rId3" cstate="print"/>
          <a:srcRect/>
          <a:stretch>
            <a:fillRect/>
          </a:stretch>
        </p:blipFill>
        <p:spPr bwMode="auto">
          <a:xfrm>
            <a:off x="4800600" y="2209800"/>
            <a:ext cx="727175" cy="554038"/>
          </a:xfrm>
          <a:prstGeom prst="rect">
            <a:avLst/>
          </a:prstGeom>
          <a:noFill/>
        </p:spPr>
      </p:pic>
      <p:pic>
        <p:nvPicPr>
          <p:cNvPr id="5122" name="Picture 2" descr="D:\紐約聖教會\PPT\PHOTO\in.jpg"/>
          <p:cNvPicPr>
            <a:picLocks noChangeAspect="1" noChangeArrowheads="1"/>
          </p:cNvPicPr>
          <p:nvPr/>
        </p:nvPicPr>
        <p:blipFill>
          <a:blip r:embed="rId3" cstate="print"/>
          <a:srcRect/>
          <a:stretch>
            <a:fillRect/>
          </a:stretch>
        </p:blipFill>
        <p:spPr bwMode="auto">
          <a:xfrm>
            <a:off x="609600" y="1447800"/>
            <a:ext cx="809625" cy="616857"/>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  給</a:t>
            </a:r>
            <a:r>
              <a:rPr lang="zh-TW" altLang="en-US" sz="5400" dirty="0" smtClean="0">
                <a:latin typeface="標楷體" pitchFamily="65" charset="-120"/>
                <a:ea typeface="標楷體" pitchFamily="65" charset="-120"/>
              </a:rPr>
              <a:t>伊講：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因為無人倩阮。</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主人</a:t>
            </a:r>
            <a:r>
              <a:rPr lang="zh-TW" altLang="en-US" sz="5400" dirty="0" smtClean="0">
                <a:latin typeface="標楷體" pitchFamily="65" charset="-120"/>
                <a:ea typeface="標楷體" pitchFamily="65" charset="-120"/>
              </a:rPr>
              <a:t>給  講</a:t>
            </a:r>
            <a:r>
              <a:rPr lang="zh-TW" altLang="en-US" sz="5400" dirty="0" smtClean="0">
                <a:latin typeface="標楷體" pitchFamily="65" charset="-120"/>
                <a:ea typeface="標楷體" pitchFamily="65" charset="-120"/>
              </a:rPr>
              <a:t>：</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恁嘛去葡萄園做工。</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D:\紐約聖教會\PPT\PHOTO\in.jpg"/>
          <p:cNvPicPr>
            <a:picLocks noChangeAspect="1" noChangeArrowheads="1"/>
          </p:cNvPicPr>
          <p:nvPr/>
        </p:nvPicPr>
        <p:blipFill>
          <a:blip r:embed="rId3" cstate="print"/>
          <a:srcRect/>
          <a:stretch>
            <a:fillRect/>
          </a:stretch>
        </p:blipFill>
        <p:spPr bwMode="auto">
          <a:xfrm>
            <a:off x="3505200" y="2971800"/>
            <a:ext cx="710506" cy="541338"/>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a:effectLst/>
                <a:latin typeface="楷体" pitchFamily="49" charset="-122"/>
                <a:ea typeface="楷体" pitchFamily="49" charset="-122"/>
              </a:rPr>
              <a:t>馬太福音 </a:t>
            </a:r>
            <a:r>
              <a:rPr lang="en-US" altLang="zh-TW" sz="5400" dirty="0" smtClean="0">
                <a:effectLst/>
                <a:latin typeface="楷体" pitchFamily="49" charset="-122"/>
                <a:ea typeface="楷体" pitchFamily="49" charset="-122"/>
              </a:rPr>
              <a:t>20:8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3739485"/>
          </a:xfrm>
        </p:spPr>
        <p:txBody>
          <a:bodyPr/>
          <a:lstStyle/>
          <a:p>
            <a:pPr marL="0" indent="0">
              <a:buNone/>
            </a:pPr>
            <a:r>
              <a:rPr lang="zh-TW" altLang="en-US" sz="5400" dirty="0" smtClean="0">
                <a:latin typeface="標楷體" pitchFamily="65" charset="-120"/>
                <a:ea typeface="標楷體" pitchFamily="65" charset="-120"/>
              </a:rPr>
              <a:t>「黃昏的時，園主給伊的管家講：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你去叫工人來，發工錢互，對路尾來的先發，然後才發互代先來的。</a:t>
            </a:r>
            <a:r>
              <a:rPr lang="en-US" altLang="zh-TW" sz="5400" dirty="0" smtClean="0">
                <a:latin typeface="標楷體" pitchFamily="65" charset="-120"/>
                <a:ea typeface="標楷體" pitchFamily="65" charset="-120"/>
              </a:rPr>
              <a:t>』</a:t>
            </a:r>
            <a:endParaRPr lang="en-US" altLang="zh-TW" sz="5200" dirty="0" smtClean="0">
              <a:latin typeface="標楷體" pitchFamily="65" charset="-120"/>
              <a:ea typeface="標楷體" pitchFamily="65" charset="-120"/>
            </a:endParaRPr>
          </a:p>
        </p:txBody>
      </p:sp>
    </p:spTree>
    <p:extLst>
      <p:ext uri="{BB962C8B-B14F-4D97-AF65-F5344CB8AC3E}">
        <p14:creationId xmlns:p14="http://schemas.microsoft.com/office/powerpoint/2010/main" xmlns="" val="12483121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886</TotalTime>
  <Words>2689</Words>
  <Application>Microsoft Office PowerPoint</Application>
  <PresentationFormat>On-screen Show (4:3)</PresentationFormat>
  <Paragraphs>121</Paragraphs>
  <Slides>20</Slides>
  <Notes>20</Notes>
  <HiddenSlides>0</HiddenSlides>
  <MMClips>0</MMClips>
  <ScaleCrop>false</ScaleCrop>
  <HeadingPairs>
    <vt:vector size="4" baseType="variant">
      <vt:variant>
        <vt:lpstr>Theme</vt:lpstr>
      </vt:variant>
      <vt:variant>
        <vt:i4>2</vt:i4>
      </vt:variant>
      <vt:variant>
        <vt:lpstr>Slide Titles</vt:lpstr>
      </vt:variant>
      <vt:variant>
        <vt:i4>20</vt:i4>
      </vt:variant>
    </vt:vector>
  </HeadingPairs>
  <TitlesOfParts>
    <vt:vector size="22" baseType="lpstr">
      <vt:lpstr>1_Purple Template 1 Trebuchet</vt:lpstr>
      <vt:lpstr>White with Courier font for code slides</vt:lpstr>
      <vt:lpstr>馬太福音 20:1-16; 羅馬書    3:22-24</vt:lpstr>
      <vt:lpstr>馬太福音 20:1</vt:lpstr>
      <vt:lpstr>馬太福音 20:2</vt:lpstr>
      <vt:lpstr>馬太福音 20:3</vt:lpstr>
      <vt:lpstr>馬太福音 20:4</vt:lpstr>
      <vt:lpstr>馬太福音 20:5</vt:lpstr>
      <vt:lpstr>馬太福音 20:6</vt:lpstr>
      <vt:lpstr>馬太福音 20:7</vt:lpstr>
      <vt:lpstr>馬太福音 20:8</vt:lpstr>
      <vt:lpstr>馬太福音 20:9</vt:lpstr>
      <vt:lpstr>馬太福音 20:10</vt:lpstr>
      <vt:lpstr>馬太福音 20:11</vt:lpstr>
      <vt:lpstr>馬太福音 20:12</vt:lpstr>
      <vt:lpstr>馬太福音 20:13</vt:lpstr>
      <vt:lpstr>馬太福音 20:14</vt:lpstr>
      <vt:lpstr>馬太福音 20:15</vt:lpstr>
      <vt:lpstr>馬太福音 20:16</vt:lpstr>
      <vt:lpstr>羅馬書 3:22</vt:lpstr>
      <vt:lpstr>羅馬書 3:23</vt:lpstr>
      <vt:lpstr>羅馬書 3:24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193</cp:revision>
  <dcterms:created xsi:type="dcterms:W3CDTF">2015-02-07T13:24:58Z</dcterms:created>
  <dcterms:modified xsi:type="dcterms:W3CDTF">2017-12-14T20:46:10Z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